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embeddedFontLst>
    <p:embeddedFont>
      <p:font typeface="Roboto"/>
      <p:regular r:id="rId40"/>
      <p:bold r:id="rId41"/>
      <p:italic r:id="rId42"/>
      <p:boldItalic r:id="rId43"/>
    </p:embeddedFont>
    <p:embeddedFont>
      <p:font typeface="Montserrat"/>
      <p:regular r:id="rId44"/>
      <p:bold r:id="rId45"/>
      <p:italic r:id="rId46"/>
      <p:boldItalic r:id="rId47"/>
    </p:embeddedFont>
    <p:embeddedFont>
      <p:font typeface="Arial Black"/>
      <p:regular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37588E-2B05-42E2-95D1-EB3CAE9AF853}">
  <a:tblStyle styleId="{1F37588E-2B05-42E2-95D1-EB3CAE9AF85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3.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5.xml"/><Relationship Id="rId44" Type="http://schemas.openxmlformats.org/officeDocument/2006/relationships/font" Target="fonts/Montserrat-regular.fntdata"/><Relationship Id="rId21" Type="http://schemas.openxmlformats.org/officeDocument/2006/relationships/slide" Target="slides/slide14.xml"/><Relationship Id="rId43" Type="http://schemas.openxmlformats.org/officeDocument/2006/relationships/font" Target="fonts/Roboto-boldItalic.fntdata"/><Relationship Id="rId24" Type="http://schemas.openxmlformats.org/officeDocument/2006/relationships/slide" Target="slides/slide17.xml"/><Relationship Id="rId46" Type="http://schemas.openxmlformats.org/officeDocument/2006/relationships/font" Target="fonts/Montserrat-italic.fntdata"/><Relationship Id="rId23" Type="http://schemas.openxmlformats.org/officeDocument/2006/relationships/slide" Target="slides/slide16.xml"/><Relationship Id="rId45" Type="http://schemas.openxmlformats.org/officeDocument/2006/relationships/font" Target="fonts/Montserrat-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48" Type="http://schemas.openxmlformats.org/officeDocument/2006/relationships/font" Target="fonts/ArialBlack-regular.fntdata"/><Relationship Id="rId25" Type="http://schemas.openxmlformats.org/officeDocument/2006/relationships/slide" Target="slides/slide18.xml"/><Relationship Id="rId47" Type="http://schemas.openxmlformats.org/officeDocument/2006/relationships/font" Target="fonts/Montserrat-bold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6318216613_0_4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16318216613_0_4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6318216613_0_5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g16318216613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6318216613_0_5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g16318216613_0_5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6318216613_0_5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 name="Google Shape;177;g16318216613_0_5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6318216613_0_5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g16318216613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6318216613_0_5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6" name="Google Shape;196;g16318216613_0_5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6318216613_0_5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3" name="Google Shape;203;g16318216613_0_5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6318216613_0_5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g16318216613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6318216613_0_5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g16318216613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6318216613_0_5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g16318216613_0_5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6318216613_0_5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 name="Google Shape;231;g16318216613_0_5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6318216613_0_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16318216613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6318216613_0_5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g16318216613_0_5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6318216613_0_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g16318216613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6318216613_0_6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5" name="Google Shape;255;g16318216613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6318216613_0_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 name="Google Shape;263;g16318216613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6318216613_0_6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1" name="Google Shape;271;g16318216613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6318216613_0_6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g16318216613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6318216613_0_6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6" name="Google Shape;286;g16318216613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6318216613_0_6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4" name="Google Shape;294;g16318216613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6318216613_0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g16318216613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6318216613_0_6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9" name="Google Shape;309;g16318216613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6318216613_0_4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0" name="Google Shape;110;g16318216613_0_4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6318216613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16318216613_0_6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6318216613_0_6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2" name="Google Shape;322;g16318216613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6318216613_0_6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8" name="Google Shape;328;g16318216613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6318216613_0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g16318216613_0_5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6318216613_0_5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 name="Google Shape;123;g16318216613_0_50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63450adfe9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 name="Google Shape;130;g163450adfe9_5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6318216613_0_51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16318216613_0_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6318216613_0_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 name="Google Shape;143;g16318216613_0_5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6318216613_0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g16318216613_0_5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7" name="Google Shape;57;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 name="Google Shape;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1" name="Google Shape;61;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2" name="Google Shape;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 name="Shape 63"/>
        <p:cNvGrpSpPr/>
        <p:nvPr/>
      </p:nvGrpSpPr>
      <p:grpSpPr>
        <a:xfrm>
          <a:off x="0" y="0"/>
          <a:ext cx="0" cy="0"/>
          <a:chOff x="0" y="0"/>
          <a:chExt cx="0" cy="0"/>
        </a:xfrm>
      </p:grpSpPr>
      <p:sp>
        <p:nvSpPr>
          <p:cNvPr id="64" name="Google Shape;64;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5" name="Google Shape;65;p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6" name="Google Shape;66;p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7" name="Google Shape;6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 name="Shape 68"/>
        <p:cNvGrpSpPr/>
        <p:nvPr/>
      </p:nvGrpSpPr>
      <p:grpSpPr>
        <a:xfrm>
          <a:off x="0" y="0"/>
          <a:ext cx="0" cy="0"/>
          <a:chOff x="0" y="0"/>
          <a:chExt cx="0" cy="0"/>
        </a:xfrm>
      </p:grpSpPr>
      <p:sp>
        <p:nvSpPr>
          <p:cNvPr id="69" name="Google Shape;69;p1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0" name="Google Shape;7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 name="Shape 71"/>
        <p:cNvGrpSpPr/>
        <p:nvPr/>
      </p:nvGrpSpPr>
      <p:grpSpPr>
        <a:xfrm>
          <a:off x="0" y="0"/>
          <a:ext cx="0" cy="0"/>
          <a:chOff x="0" y="0"/>
          <a:chExt cx="0" cy="0"/>
        </a:xfrm>
      </p:grpSpPr>
      <p:sp>
        <p:nvSpPr>
          <p:cNvPr id="72" name="Google Shape;72;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73" name="Google Shape;7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9" name="Google Shape;79;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0" name="Google Shape;8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4" name="Google Shape;84;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5" name="Google Shape;85;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6" name="Google Shape;86;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9" name="Google Shape;8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sp>
        <p:nvSpPr>
          <p:cNvPr id="91" name="Google Shape;91;p23"/>
          <p:cNvSpPr txBox="1"/>
          <p:nvPr>
            <p:ph hasCustomPrompt="1" type="title"/>
          </p:nvPr>
        </p:nvSpPr>
        <p:spPr>
          <a:xfrm>
            <a:off x="311700" y="1106125"/>
            <a:ext cx="8520600" cy="19638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2" name="Google Shape;92;p23"/>
          <p:cNvSpPr txBox="1"/>
          <p:nvPr>
            <p:ph idx="1" type="body"/>
          </p:nvPr>
        </p:nvSpPr>
        <p:spPr>
          <a:xfrm>
            <a:off x="311700" y="3152225"/>
            <a:ext cx="8520600" cy="13005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3" name="Google Shape;9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 name="Shape 94"/>
        <p:cNvGrpSpPr/>
        <p:nvPr/>
      </p:nvGrpSpPr>
      <p:grpSpPr>
        <a:xfrm>
          <a:off x="0" y="0"/>
          <a:ext cx="0" cy="0"/>
          <a:chOff x="0" y="0"/>
          <a:chExt cx="0" cy="0"/>
        </a:xfrm>
      </p:grpSpPr>
      <p:sp>
        <p:nvSpPr>
          <p:cNvPr id="95" name="Google Shape;95;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5.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54" name="Google Shape;54;p13"/>
          <p:cNvPicPr preferRelativeResize="0"/>
          <p:nvPr/>
        </p:nvPicPr>
        <p:blipFill rotWithShape="1">
          <a:blip r:embed="rId1">
            <a:alphaModFix/>
          </a:blip>
          <a:srcRect b="0" l="0" r="0" t="0"/>
          <a:stretch/>
        </p:blipFill>
        <p:spPr>
          <a:xfrm>
            <a:off x="8602975" y="66525"/>
            <a:ext cx="348619" cy="3579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31.png"/><Relationship Id="rId5"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9D9D9"/>
            </a:gs>
          </a:gsLst>
          <a:lin ang="5400012" scaled="0"/>
        </a:gradFill>
      </p:bgPr>
    </p:bg>
    <p:spTree>
      <p:nvGrpSpPr>
        <p:cNvPr id="99" name="Shape 99"/>
        <p:cNvGrpSpPr/>
        <p:nvPr/>
      </p:nvGrpSpPr>
      <p:grpSpPr>
        <a:xfrm>
          <a:off x="0" y="0"/>
          <a:ext cx="0" cy="0"/>
          <a:chOff x="0" y="0"/>
          <a:chExt cx="0" cy="0"/>
        </a:xfrm>
      </p:grpSpPr>
      <p:sp>
        <p:nvSpPr>
          <p:cNvPr id="100" name="Google Shape;100;p25"/>
          <p:cNvSpPr txBox="1"/>
          <p:nvPr>
            <p:ph type="ctrTitle"/>
          </p:nvPr>
        </p:nvSpPr>
        <p:spPr>
          <a:xfrm>
            <a:off x="96644" y="0"/>
            <a:ext cx="9047400" cy="514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GB" sz="4200">
                <a:solidFill>
                  <a:srgbClr val="CC0000"/>
                </a:solidFill>
                <a:latin typeface="Montserrat"/>
                <a:ea typeface="Montserrat"/>
                <a:cs typeface="Montserrat"/>
                <a:sym typeface="Montserrat"/>
              </a:rPr>
              <a:t>              </a:t>
            </a:r>
            <a:r>
              <a:rPr b="1" lang="en-GB" sz="3600">
                <a:solidFill>
                  <a:srgbClr val="CC0000"/>
                </a:solidFill>
                <a:latin typeface="Montserrat"/>
                <a:ea typeface="Montserrat"/>
                <a:cs typeface="Montserrat"/>
                <a:sym typeface="Montserrat"/>
              </a:rPr>
              <a:t>Capstone Project – 2</a:t>
            </a:r>
            <a:br>
              <a:rPr b="1" lang="en-GB" sz="3600">
                <a:solidFill>
                  <a:srgbClr val="CC0000"/>
                </a:solidFill>
                <a:latin typeface="Montserrat"/>
                <a:ea typeface="Montserrat"/>
                <a:cs typeface="Montserrat"/>
                <a:sym typeface="Montserrat"/>
              </a:rPr>
            </a:br>
            <a:endParaRPr b="1" sz="3600">
              <a:solidFill>
                <a:srgbClr val="CC0000"/>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rPr b="1" lang="en-GB" sz="2400">
                <a:solidFill>
                  <a:schemeClr val="lt1"/>
                </a:solidFill>
                <a:latin typeface="Montserrat"/>
                <a:ea typeface="Montserrat"/>
                <a:cs typeface="Montserrat"/>
                <a:sym typeface="Montserrat"/>
              </a:rPr>
              <a:t>Bike Sharing Demand Prediction</a:t>
            </a:r>
            <a:br>
              <a:rPr b="1" lang="en-GB" sz="2400">
                <a:solidFill>
                  <a:schemeClr val="lt1"/>
                </a:solidFill>
                <a:latin typeface="Montserrat"/>
                <a:ea typeface="Montserrat"/>
                <a:cs typeface="Montserrat"/>
                <a:sym typeface="Montserrat"/>
              </a:rPr>
            </a:br>
            <a:br>
              <a:rPr b="1" lang="en-GB" sz="2400">
                <a:solidFill>
                  <a:schemeClr val="lt1"/>
                </a:solidFill>
                <a:latin typeface="Montserrat"/>
                <a:ea typeface="Montserrat"/>
                <a:cs typeface="Montserrat"/>
                <a:sym typeface="Montserrat"/>
              </a:rPr>
            </a:br>
            <a:r>
              <a:rPr b="1" lang="en-GB" sz="2400">
                <a:solidFill>
                  <a:schemeClr val="lt1"/>
                </a:solidFill>
                <a:latin typeface="Montserrat"/>
                <a:ea typeface="Montserrat"/>
                <a:cs typeface="Montserrat"/>
                <a:sym typeface="Montserrat"/>
              </a:rPr>
              <a:t>by-</a:t>
            </a:r>
            <a:br>
              <a:rPr b="1" lang="en-GB" sz="2400">
                <a:solidFill>
                  <a:schemeClr val="lt1"/>
                </a:solidFill>
                <a:latin typeface="Montserrat"/>
                <a:ea typeface="Montserrat"/>
                <a:cs typeface="Montserrat"/>
                <a:sym typeface="Montserrat"/>
              </a:rPr>
            </a:br>
            <a:r>
              <a:rPr b="1" lang="en-GB" sz="2400">
                <a:solidFill>
                  <a:srgbClr val="F80000"/>
                </a:solidFill>
                <a:latin typeface="Arial Black"/>
                <a:ea typeface="Arial Black"/>
                <a:cs typeface="Arial Black"/>
                <a:sym typeface="Arial Black"/>
              </a:rPr>
              <a:t>Team zlearners </a:t>
            </a:r>
            <a:r>
              <a:rPr b="1" lang="en-GB" sz="2400">
                <a:solidFill>
                  <a:schemeClr val="lt1"/>
                </a:solidFill>
                <a:latin typeface="Montserrat"/>
                <a:ea typeface="Montserrat"/>
                <a:cs typeface="Montserrat"/>
                <a:sym typeface="Montserrat"/>
              </a:rPr>
              <a:t>:-</a:t>
            </a:r>
            <a:br>
              <a:rPr b="1" lang="en-GB" sz="2400">
                <a:solidFill>
                  <a:schemeClr val="lt1"/>
                </a:solidFill>
                <a:latin typeface="Montserrat"/>
                <a:ea typeface="Montserrat"/>
                <a:cs typeface="Montserrat"/>
                <a:sym typeface="Montserrat"/>
              </a:rPr>
            </a:br>
            <a:r>
              <a:rPr b="1" lang="en-GB" sz="2400">
                <a:solidFill>
                  <a:schemeClr val="lt1"/>
                </a:solidFill>
                <a:latin typeface="Montserrat"/>
                <a:ea typeface="Montserrat"/>
                <a:cs typeface="Montserrat"/>
                <a:sym typeface="Montserrat"/>
              </a:rPr>
              <a:t> </a:t>
            </a:r>
            <a:br>
              <a:rPr b="1" lang="en-GB" sz="2400">
                <a:solidFill>
                  <a:schemeClr val="lt1"/>
                </a:solidFill>
                <a:latin typeface="Montserrat"/>
                <a:ea typeface="Montserrat"/>
                <a:cs typeface="Montserrat"/>
                <a:sym typeface="Montserrat"/>
              </a:rPr>
            </a:br>
            <a:r>
              <a:rPr lang="en-GB" sz="2400">
                <a:solidFill>
                  <a:srgbClr val="F80000"/>
                </a:solidFill>
                <a:latin typeface="Arial Black"/>
                <a:ea typeface="Arial Black"/>
                <a:cs typeface="Arial Black"/>
                <a:sym typeface="Arial Black"/>
              </a:rPr>
              <a:t>Akshit Singh</a:t>
            </a:r>
            <a:br>
              <a:rPr lang="en-GB" sz="2400">
                <a:solidFill>
                  <a:srgbClr val="F80000"/>
                </a:solidFill>
                <a:latin typeface="Arial Black"/>
                <a:ea typeface="Arial Black"/>
                <a:cs typeface="Arial Black"/>
                <a:sym typeface="Arial Black"/>
              </a:rPr>
            </a:br>
            <a:r>
              <a:rPr lang="en-GB" sz="2400">
                <a:solidFill>
                  <a:srgbClr val="F80000"/>
                </a:solidFill>
                <a:latin typeface="Arial Black"/>
                <a:ea typeface="Arial Black"/>
                <a:cs typeface="Arial Black"/>
                <a:sym typeface="Arial Black"/>
              </a:rPr>
              <a:t>Mishra Om</a:t>
            </a:r>
            <a:endParaRPr/>
          </a:p>
          <a:p>
            <a:pPr indent="0" lvl="0" marL="0" rtl="0" algn="ctr">
              <a:lnSpc>
                <a:spcPct val="100000"/>
              </a:lnSpc>
              <a:spcBef>
                <a:spcPts val="0"/>
              </a:spcBef>
              <a:spcAft>
                <a:spcPts val="0"/>
              </a:spcAft>
              <a:buSzPts val="5200"/>
              <a:buNone/>
            </a:pPr>
            <a:r>
              <a:t/>
            </a:r>
            <a:endParaRPr b="1" sz="36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t/>
            </a:r>
            <a:endParaRPr b="1" sz="16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t/>
            </a:r>
            <a:endParaRPr b="1" sz="1600">
              <a:solidFill>
                <a:schemeClr val="lt1"/>
              </a:solidFill>
              <a:latin typeface="Montserrat"/>
              <a:ea typeface="Montserrat"/>
              <a:cs typeface="Montserrat"/>
              <a:sym typeface="Montserrat"/>
            </a:endParaRPr>
          </a:p>
        </p:txBody>
      </p:sp>
      <p:sp>
        <p:nvSpPr>
          <p:cNvPr id="101" name="Google Shape;101;p2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4"/>
          <p:cNvSpPr txBox="1"/>
          <p:nvPr>
            <p:ph type="title"/>
          </p:nvPr>
        </p:nvSpPr>
        <p:spPr>
          <a:xfrm>
            <a:off x="311700" y="141891"/>
            <a:ext cx="8520600" cy="14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 </a:t>
            </a:r>
            <a:endParaRPr/>
          </a:p>
        </p:txBody>
      </p:sp>
      <p:sp>
        <p:nvSpPr>
          <p:cNvPr id="164" name="Google Shape;164;p34"/>
          <p:cNvSpPr txBox="1"/>
          <p:nvPr>
            <p:ph idx="1" type="body"/>
          </p:nvPr>
        </p:nvSpPr>
        <p:spPr>
          <a:xfrm>
            <a:off x="0" y="291663"/>
            <a:ext cx="9144000" cy="48519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pic>
        <p:nvPicPr>
          <p:cNvPr id="165" name="Google Shape;165;p34"/>
          <p:cNvPicPr preferRelativeResize="0"/>
          <p:nvPr/>
        </p:nvPicPr>
        <p:blipFill rotWithShape="1">
          <a:blip r:embed="rId3">
            <a:alphaModFix/>
          </a:blip>
          <a:srcRect b="0" l="0" r="0" t="0"/>
          <a:stretch/>
        </p:blipFill>
        <p:spPr>
          <a:xfrm>
            <a:off x="-136950" y="60850"/>
            <a:ext cx="9144001" cy="2573076"/>
          </a:xfrm>
          <a:prstGeom prst="rect">
            <a:avLst/>
          </a:prstGeom>
          <a:noFill/>
          <a:ln>
            <a:noFill/>
          </a:ln>
        </p:spPr>
      </p:pic>
      <p:pic>
        <p:nvPicPr>
          <p:cNvPr id="166" name="Google Shape;166;p34"/>
          <p:cNvPicPr preferRelativeResize="0"/>
          <p:nvPr/>
        </p:nvPicPr>
        <p:blipFill rotWithShape="1">
          <a:blip r:embed="rId4">
            <a:alphaModFix/>
          </a:blip>
          <a:srcRect b="0" l="0" r="0" t="0"/>
          <a:stretch/>
        </p:blipFill>
        <p:spPr>
          <a:xfrm>
            <a:off x="-136950" y="2502850"/>
            <a:ext cx="9678602" cy="2573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5"/>
          <p:cNvSpPr txBox="1"/>
          <p:nvPr>
            <p:ph type="title"/>
          </p:nvPr>
        </p:nvSpPr>
        <p:spPr>
          <a:xfrm>
            <a:off x="311700" y="102475"/>
            <a:ext cx="4083300" cy="44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400">
                <a:latin typeface="Roboto"/>
                <a:ea typeface="Roboto"/>
                <a:cs typeface="Roboto"/>
                <a:sym typeface="Roboto"/>
              </a:rPr>
              <a:t>Heatmap</a:t>
            </a:r>
            <a:endParaRPr sz="2300">
              <a:solidFill>
                <a:schemeClr val="accent2"/>
              </a:solidFill>
              <a:latin typeface="Roboto"/>
              <a:ea typeface="Roboto"/>
              <a:cs typeface="Roboto"/>
              <a:sym typeface="Roboto"/>
            </a:endParaRPr>
          </a:p>
        </p:txBody>
      </p:sp>
      <p:sp>
        <p:nvSpPr>
          <p:cNvPr id="172" name="Google Shape;172;p35"/>
          <p:cNvSpPr txBox="1"/>
          <p:nvPr>
            <p:ph idx="1" type="body"/>
          </p:nvPr>
        </p:nvSpPr>
        <p:spPr>
          <a:xfrm>
            <a:off x="0" y="840600"/>
            <a:ext cx="3883800" cy="3462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en-GB">
                <a:solidFill>
                  <a:schemeClr val="lt1"/>
                </a:solidFill>
                <a:latin typeface="Roboto"/>
                <a:ea typeface="Roboto"/>
                <a:cs typeface="Roboto"/>
                <a:sym typeface="Roboto"/>
              </a:rPr>
              <a:t>There is</a:t>
            </a:r>
            <a:r>
              <a:rPr i="0" lang="en-GB">
                <a:solidFill>
                  <a:schemeClr val="lt1"/>
                </a:solidFill>
                <a:latin typeface="Roboto"/>
                <a:ea typeface="Roboto"/>
                <a:cs typeface="Roboto"/>
                <a:sym typeface="Roboto"/>
              </a:rPr>
              <a:t> a high correlation between Temperature and Dew point temperature with a value of 0.9</a:t>
            </a:r>
            <a:r>
              <a:rPr lang="en-GB">
                <a:solidFill>
                  <a:schemeClr val="lt1"/>
                </a:solidFill>
                <a:latin typeface="Roboto"/>
                <a:ea typeface="Roboto"/>
                <a:cs typeface="Roboto"/>
                <a:sym typeface="Roboto"/>
              </a:rPr>
              <a:t>2</a:t>
            </a:r>
            <a:r>
              <a:rPr i="0" lang="en-GB">
                <a:solidFill>
                  <a:schemeClr val="lt1"/>
                </a:solidFill>
                <a:latin typeface="Roboto"/>
                <a:ea typeface="Roboto"/>
                <a:cs typeface="Roboto"/>
                <a:sym typeface="Roboto"/>
              </a:rPr>
              <a:t>.</a:t>
            </a:r>
            <a:endParaRPr i="0">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t/>
            </a:r>
            <a:endParaRPr>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i="0" lang="en-GB">
                <a:solidFill>
                  <a:schemeClr val="lt1"/>
                </a:solidFill>
                <a:latin typeface="Roboto"/>
                <a:ea typeface="Roboto"/>
                <a:cs typeface="Roboto"/>
                <a:sym typeface="Roboto"/>
              </a:rPr>
              <a:t>Temperature has </a:t>
            </a:r>
            <a:r>
              <a:rPr lang="en-GB">
                <a:solidFill>
                  <a:schemeClr val="lt1"/>
                </a:solidFill>
                <a:latin typeface="Roboto"/>
                <a:ea typeface="Roboto"/>
                <a:cs typeface="Roboto"/>
                <a:sym typeface="Roboto"/>
              </a:rPr>
              <a:t>the highest</a:t>
            </a:r>
            <a:r>
              <a:rPr i="0" lang="en-GB">
                <a:solidFill>
                  <a:schemeClr val="lt1"/>
                </a:solidFill>
                <a:latin typeface="Roboto"/>
                <a:ea typeface="Roboto"/>
                <a:cs typeface="Roboto"/>
                <a:sym typeface="Roboto"/>
              </a:rPr>
              <a:t> correlation value with Rented Bike Count </a:t>
            </a:r>
            <a:r>
              <a:rPr lang="en-GB">
                <a:solidFill>
                  <a:schemeClr val="lt1"/>
                </a:solidFill>
                <a:latin typeface="Roboto"/>
                <a:ea typeface="Roboto"/>
                <a:cs typeface="Roboto"/>
                <a:sym typeface="Roboto"/>
              </a:rPr>
              <a:t>followed </a:t>
            </a:r>
            <a:endParaRPr>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rPr lang="en-GB">
                <a:solidFill>
                  <a:schemeClr val="lt1"/>
                </a:solidFill>
                <a:latin typeface="Roboto"/>
                <a:ea typeface="Roboto"/>
                <a:cs typeface="Roboto"/>
                <a:sym typeface="Roboto"/>
              </a:rPr>
              <a:t>by </a:t>
            </a:r>
            <a:r>
              <a:rPr i="0" lang="en-GB">
                <a:solidFill>
                  <a:schemeClr val="lt1"/>
                </a:solidFill>
                <a:latin typeface="Roboto"/>
                <a:ea typeface="Roboto"/>
                <a:cs typeface="Roboto"/>
                <a:sym typeface="Roboto"/>
              </a:rPr>
              <a:t>Dew point temperature.</a:t>
            </a:r>
            <a:endParaRPr>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t/>
            </a:r>
            <a:endParaRPr>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en-GB">
                <a:solidFill>
                  <a:schemeClr val="lt1"/>
                </a:solidFill>
                <a:latin typeface="Roboto"/>
                <a:ea typeface="Roboto"/>
                <a:cs typeface="Roboto"/>
                <a:sym typeface="Roboto"/>
              </a:rPr>
              <a:t>Humidity has a moderate correlation with Visibility and Dew point temperature</a:t>
            </a:r>
            <a:r>
              <a:rPr i="0" lang="en-GB">
                <a:solidFill>
                  <a:schemeClr val="lt1"/>
                </a:solidFill>
                <a:latin typeface="Roboto"/>
                <a:ea typeface="Roboto"/>
                <a:cs typeface="Roboto"/>
                <a:sym typeface="Roboto"/>
              </a:rPr>
              <a:t>.</a:t>
            </a:r>
            <a:endParaRPr>
              <a:solidFill>
                <a:schemeClr val="lt1"/>
              </a:solidFill>
              <a:latin typeface="Roboto"/>
              <a:ea typeface="Roboto"/>
              <a:cs typeface="Roboto"/>
              <a:sym typeface="Roboto"/>
            </a:endParaRPr>
          </a:p>
        </p:txBody>
      </p:sp>
      <p:sp>
        <p:nvSpPr>
          <p:cNvPr id="173" name="Google Shape;173;p3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400"/>
              <a:buNone/>
            </a:pPr>
            <a:r>
              <a:t/>
            </a:r>
            <a:endParaRPr/>
          </a:p>
        </p:txBody>
      </p:sp>
      <p:pic>
        <p:nvPicPr>
          <p:cNvPr id="174" name="Google Shape;174;p35"/>
          <p:cNvPicPr preferRelativeResize="0"/>
          <p:nvPr/>
        </p:nvPicPr>
        <p:blipFill rotWithShape="1">
          <a:blip r:embed="rId3">
            <a:alphaModFix/>
          </a:blip>
          <a:srcRect b="0" l="0" r="0" t="0"/>
          <a:stretch/>
        </p:blipFill>
        <p:spPr>
          <a:xfrm>
            <a:off x="3948199" y="488725"/>
            <a:ext cx="5139275" cy="4654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6"/>
          <p:cNvSpPr txBox="1"/>
          <p:nvPr>
            <p:ph type="title"/>
          </p:nvPr>
        </p:nvSpPr>
        <p:spPr>
          <a:xfrm>
            <a:off x="311700" y="102475"/>
            <a:ext cx="4083300" cy="44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i="0" lang="en-GB" sz="2300">
                <a:solidFill>
                  <a:srgbClr val="C00000"/>
                </a:solidFill>
                <a:latin typeface="Roboto"/>
                <a:ea typeface="Roboto"/>
                <a:cs typeface="Roboto"/>
                <a:sym typeface="Roboto"/>
              </a:rPr>
              <a:t>Checking multicollinearity</a:t>
            </a:r>
            <a:br>
              <a:rPr i="0" lang="en-GB" sz="2300">
                <a:solidFill>
                  <a:srgbClr val="212121"/>
                </a:solidFill>
                <a:latin typeface="Roboto"/>
                <a:ea typeface="Roboto"/>
                <a:cs typeface="Roboto"/>
                <a:sym typeface="Roboto"/>
              </a:rPr>
            </a:br>
            <a:endParaRPr sz="2300">
              <a:solidFill>
                <a:schemeClr val="accent2"/>
              </a:solidFill>
              <a:latin typeface="Roboto"/>
              <a:ea typeface="Roboto"/>
              <a:cs typeface="Roboto"/>
              <a:sym typeface="Roboto"/>
            </a:endParaRPr>
          </a:p>
        </p:txBody>
      </p:sp>
      <p:sp>
        <p:nvSpPr>
          <p:cNvPr id="180" name="Google Shape;180;p36"/>
          <p:cNvSpPr txBox="1"/>
          <p:nvPr>
            <p:ph idx="1" type="body"/>
          </p:nvPr>
        </p:nvSpPr>
        <p:spPr>
          <a:xfrm>
            <a:off x="273900" y="3484950"/>
            <a:ext cx="8596200" cy="1818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chemeClr val="lt1"/>
              </a:solidFill>
              <a:latin typeface="Roboto"/>
              <a:ea typeface="Roboto"/>
              <a:cs typeface="Roboto"/>
              <a:sym typeface="Roboto"/>
            </a:endParaRPr>
          </a:p>
          <a:p>
            <a:pPr indent="-317500" lvl="0" marL="457200" rtl="0" algn="l">
              <a:lnSpc>
                <a:spcPct val="135714"/>
              </a:lnSpc>
              <a:spcBef>
                <a:spcPts val="0"/>
              </a:spcBef>
              <a:spcAft>
                <a:spcPts val="0"/>
              </a:spcAft>
              <a:buClr>
                <a:schemeClr val="lt1"/>
              </a:buClr>
              <a:buSzPts val="1400"/>
              <a:buFont typeface="Roboto"/>
              <a:buChar char="➔"/>
            </a:pPr>
            <a:r>
              <a:rPr lang="en-GB">
                <a:solidFill>
                  <a:schemeClr val="lt1"/>
                </a:solidFill>
                <a:latin typeface="Roboto"/>
                <a:ea typeface="Roboto"/>
                <a:cs typeface="Roboto"/>
                <a:sym typeface="Roboto"/>
              </a:rPr>
              <a:t>Temperature and Dew point temperature have high VIF values.</a:t>
            </a:r>
            <a:endParaRPr>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t/>
            </a:r>
            <a:endParaRPr>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en-GB">
                <a:solidFill>
                  <a:schemeClr val="lt1"/>
                </a:solidFill>
                <a:latin typeface="Roboto"/>
                <a:ea typeface="Roboto"/>
                <a:cs typeface="Roboto"/>
                <a:sym typeface="Roboto"/>
              </a:rPr>
              <a:t>The VIF values for all the features are less than 5 after removing Dew point temperature.</a:t>
            </a:r>
            <a:endParaRPr i="0">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t/>
            </a:r>
            <a:endParaRPr>
              <a:solidFill>
                <a:schemeClr val="lt1"/>
              </a:solidFill>
              <a:latin typeface="Roboto"/>
              <a:ea typeface="Roboto"/>
              <a:cs typeface="Roboto"/>
              <a:sym typeface="Roboto"/>
            </a:endParaRPr>
          </a:p>
        </p:txBody>
      </p:sp>
      <p:pic>
        <p:nvPicPr>
          <p:cNvPr id="181" name="Google Shape;181;p36"/>
          <p:cNvPicPr preferRelativeResize="0"/>
          <p:nvPr/>
        </p:nvPicPr>
        <p:blipFill>
          <a:blip r:embed="rId3">
            <a:alphaModFix/>
          </a:blip>
          <a:stretch>
            <a:fillRect/>
          </a:stretch>
        </p:blipFill>
        <p:spPr>
          <a:xfrm>
            <a:off x="4853475" y="783550"/>
            <a:ext cx="2639726" cy="2532000"/>
          </a:xfrm>
          <a:prstGeom prst="rect">
            <a:avLst/>
          </a:prstGeom>
          <a:noFill/>
          <a:ln>
            <a:noFill/>
          </a:ln>
        </p:spPr>
      </p:pic>
      <p:pic>
        <p:nvPicPr>
          <p:cNvPr id="182" name="Google Shape;182;p36"/>
          <p:cNvPicPr preferRelativeResize="0"/>
          <p:nvPr/>
        </p:nvPicPr>
        <p:blipFill>
          <a:blip r:embed="rId4">
            <a:alphaModFix/>
          </a:blip>
          <a:stretch>
            <a:fillRect/>
          </a:stretch>
        </p:blipFill>
        <p:spPr>
          <a:xfrm>
            <a:off x="952225" y="783550"/>
            <a:ext cx="2802250" cy="2587025"/>
          </a:xfrm>
          <a:prstGeom prst="rect">
            <a:avLst/>
          </a:prstGeom>
          <a:noFill/>
          <a:ln>
            <a:noFill/>
          </a:ln>
        </p:spPr>
      </p:pic>
      <p:sp>
        <p:nvSpPr>
          <p:cNvPr id="183" name="Google Shape;183;p36"/>
          <p:cNvSpPr/>
          <p:nvPr/>
        </p:nvSpPr>
        <p:spPr>
          <a:xfrm>
            <a:off x="4055425" y="1742100"/>
            <a:ext cx="497100" cy="264300"/>
          </a:xfrm>
          <a:prstGeom prst="rightArrow">
            <a:avLst>
              <a:gd fmla="val 50000" name="adj1"/>
              <a:gd fmla="val 50000" name="adj2"/>
            </a:avLst>
          </a:prstGeom>
          <a:solidFill>
            <a:srgbClr val="CC41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7"/>
          <p:cNvSpPr txBox="1"/>
          <p:nvPr>
            <p:ph type="title"/>
          </p:nvPr>
        </p:nvSpPr>
        <p:spPr>
          <a:xfrm>
            <a:off x="311700" y="4"/>
            <a:ext cx="5608200" cy="51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200">
                <a:latin typeface="Roboto"/>
                <a:ea typeface="Roboto"/>
                <a:cs typeface="Roboto"/>
                <a:sym typeface="Roboto"/>
              </a:rPr>
              <a:t>Understanding Categorical features</a:t>
            </a:r>
            <a:endParaRPr sz="2200">
              <a:latin typeface="Roboto"/>
              <a:ea typeface="Roboto"/>
              <a:cs typeface="Roboto"/>
              <a:sym typeface="Roboto"/>
            </a:endParaRPr>
          </a:p>
        </p:txBody>
      </p:sp>
      <p:sp>
        <p:nvSpPr>
          <p:cNvPr id="189" name="Google Shape;189;p37"/>
          <p:cNvSpPr txBox="1"/>
          <p:nvPr>
            <p:ph idx="1" type="body"/>
          </p:nvPr>
        </p:nvSpPr>
        <p:spPr>
          <a:xfrm>
            <a:off x="0" y="504497"/>
            <a:ext cx="9144000" cy="45837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pic>
        <p:nvPicPr>
          <p:cNvPr id="190" name="Google Shape;190;p37"/>
          <p:cNvPicPr preferRelativeResize="0"/>
          <p:nvPr/>
        </p:nvPicPr>
        <p:blipFill rotWithShape="1">
          <a:blip r:embed="rId3">
            <a:alphaModFix/>
          </a:blip>
          <a:srcRect b="0" l="0" r="0" t="0"/>
          <a:stretch/>
        </p:blipFill>
        <p:spPr>
          <a:xfrm>
            <a:off x="0" y="574625"/>
            <a:ext cx="4161201" cy="2192225"/>
          </a:xfrm>
          <a:prstGeom prst="rect">
            <a:avLst/>
          </a:prstGeom>
          <a:noFill/>
          <a:ln>
            <a:noFill/>
          </a:ln>
        </p:spPr>
      </p:pic>
      <p:pic>
        <p:nvPicPr>
          <p:cNvPr id="191" name="Google Shape;191;p37"/>
          <p:cNvPicPr preferRelativeResize="0"/>
          <p:nvPr/>
        </p:nvPicPr>
        <p:blipFill rotWithShape="1">
          <a:blip r:embed="rId4">
            <a:alphaModFix/>
          </a:blip>
          <a:srcRect b="0" l="0" r="0" t="0"/>
          <a:stretch/>
        </p:blipFill>
        <p:spPr>
          <a:xfrm>
            <a:off x="4465500" y="526975"/>
            <a:ext cx="4678500" cy="2192225"/>
          </a:xfrm>
          <a:prstGeom prst="rect">
            <a:avLst/>
          </a:prstGeom>
          <a:noFill/>
          <a:ln>
            <a:noFill/>
          </a:ln>
        </p:spPr>
      </p:pic>
      <p:pic>
        <p:nvPicPr>
          <p:cNvPr id="192" name="Google Shape;192;p37"/>
          <p:cNvPicPr preferRelativeResize="0"/>
          <p:nvPr/>
        </p:nvPicPr>
        <p:blipFill rotWithShape="1">
          <a:blip r:embed="rId5">
            <a:alphaModFix/>
          </a:blip>
          <a:srcRect b="0" l="0" r="0" t="0"/>
          <a:stretch/>
        </p:blipFill>
        <p:spPr>
          <a:xfrm>
            <a:off x="0" y="2766851"/>
            <a:ext cx="4246026" cy="2279850"/>
          </a:xfrm>
          <a:prstGeom prst="rect">
            <a:avLst/>
          </a:prstGeom>
          <a:noFill/>
          <a:ln>
            <a:noFill/>
          </a:ln>
        </p:spPr>
      </p:pic>
      <p:pic>
        <p:nvPicPr>
          <p:cNvPr id="193" name="Google Shape;193;p37"/>
          <p:cNvPicPr preferRelativeResize="0"/>
          <p:nvPr/>
        </p:nvPicPr>
        <p:blipFill rotWithShape="1">
          <a:blip r:embed="rId6">
            <a:alphaModFix/>
          </a:blip>
          <a:srcRect b="0" l="0" r="0" t="0"/>
          <a:stretch/>
        </p:blipFill>
        <p:spPr>
          <a:xfrm>
            <a:off x="4503525" y="2766850"/>
            <a:ext cx="4640475" cy="2321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8"/>
          <p:cNvSpPr txBox="1"/>
          <p:nvPr>
            <p:ph type="title"/>
          </p:nvPr>
        </p:nvSpPr>
        <p:spPr>
          <a:xfrm>
            <a:off x="259953" y="62425"/>
            <a:ext cx="5250000" cy="56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300">
                <a:solidFill>
                  <a:srgbClr val="C00000"/>
                </a:solidFill>
                <a:latin typeface="Roboto"/>
                <a:ea typeface="Roboto"/>
                <a:cs typeface="Roboto"/>
                <a:sym typeface="Roboto"/>
              </a:rPr>
              <a:t>Number of rented bikes for each hour</a:t>
            </a:r>
            <a:br>
              <a:rPr b="1" i="0" lang="en-GB" sz="2300">
                <a:solidFill>
                  <a:srgbClr val="C00000"/>
                </a:solidFill>
                <a:latin typeface="Roboto"/>
                <a:ea typeface="Roboto"/>
                <a:cs typeface="Roboto"/>
                <a:sym typeface="Roboto"/>
              </a:rPr>
            </a:br>
            <a:br>
              <a:rPr b="1" i="0" lang="en-GB" sz="2300">
                <a:solidFill>
                  <a:srgbClr val="C00000"/>
                </a:solidFill>
                <a:latin typeface="Roboto"/>
                <a:ea typeface="Roboto"/>
                <a:cs typeface="Roboto"/>
                <a:sym typeface="Roboto"/>
              </a:rPr>
            </a:br>
            <a:endParaRPr b="1" sz="2300">
              <a:solidFill>
                <a:srgbClr val="C00000"/>
              </a:solidFill>
              <a:latin typeface="Roboto"/>
              <a:ea typeface="Roboto"/>
              <a:cs typeface="Roboto"/>
              <a:sym typeface="Roboto"/>
            </a:endParaRPr>
          </a:p>
        </p:txBody>
      </p:sp>
      <p:sp>
        <p:nvSpPr>
          <p:cNvPr id="199" name="Google Shape;199;p38"/>
          <p:cNvSpPr txBox="1"/>
          <p:nvPr>
            <p:ph idx="1" type="body"/>
          </p:nvPr>
        </p:nvSpPr>
        <p:spPr>
          <a:xfrm>
            <a:off x="5150125" y="1010700"/>
            <a:ext cx="3834300" cy="2716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500"/>
              </a:spcBef>
              <a:spcAft>
                <a:spcPts val="0"/>
              </a:spcAft>
              <a:buClr>
                <a:srgbClr val="134F5C"/>
              </a:buClr>
              <a:buSzPts val="1400"/>
              <a:buFont typeface="Roboto"/>
              <a:buChar char="➔"/>
            </a:pPr>
            <a:r>
              <a:rPr lang="en-GB" sz="1400">
                <a:solidFill>
                  <a:srgbClr val="134F5C"/>
                </a:solidFill>
                <a:latin typeface="Roboto"/>
                <a:ea typeface="Roboto"/>
                <a:cs typeface="Roboto"/>
                <a:sym typeface="Roboto"/>
              </a:rPr>
              <a:t>T</a:t>
            </a:r>
            <a:r>
              <a:rPr i="0" lang="en-GB" sz="1400">
                <a:solidFill>
                  <a:srgbClr val="134F5C"/>
                </a:solidFill>
                <a:latin typeface="Roboto"/>
                <a:ea typeface="Roboto"/>
                <a:cs typeface="Roboto"/>
                <a:sym typeface="Roboto"/>
              </a:rPr>
              <a:t>he bikes are in high demand in the evening with a peak time at 6 pm.</a:t>
            </a:r>
            <a:endParaRPr sz="1400">
              <a:solidFill>
                <a:srgbClr val="134F5C"/>
              </a:solidFill>
              <a:latin typeface="Roboto"/>
              <a:ea typeface="Roboto"/>
              <a:cs typeface="Roboto"/>
              <a:sym typeface="Roboto"/>
            </a:endParaRPr>
          </a:p>
          <a:p>
            <a:pPr indent="0" lvl="0" marL="457200" rtl="0" algn="l">
              <a:lnSpc>
                <a:spcPct val="115000"/>
              </a:lnSpc>
              <a:spcBef>
                <a:spcPts val="500"/>
              </a:spcBef>
              <a:spcAft>
                <a:spcPts val="0"/>
              </a:spcAft>
              <a:buNone/>
            </a:pPr>
            <a:r>
              <a:t/>
            </a:r>
            <a:endParaRPr sz="1400">
              <a:solidFill>
                <a:srgbClr val="134F5C"/>
              </a:solidFill>
              <a:latin typeface="Roboto"/>
              <a:ea typeface="Roboto"/>
              <a:cs typeface="Roboto"/>
              <a:sym typeface="Roboto"/>
            </a:endParaRPr>
          </a:p>
          <a:p>
            <a:pPr indent="-317500" lvl="0" marL="457200" rtl="0" algn="l">
              <a:lnSpc>
                <a:spcPct val="115000"/>
              </a:lnSpc>
              <a:spcBef>
                <a:spcPts val="500"/>
              </a:spcBef>
              <a:spcAft>
                <a:spcPts val="0"/>
              </a:spcAft>
              <a:buClr>
                <a:srgbClr val="134F5C"/>
              </a:buClr>
              <a:buSzPts val="1400"/>
              <a:buFont typeface="Roboto"/>
              <a:buChar char="➔"/>
            </a:pPr>
            <a:r>
              <a:rPr i="0" lang="en-GB" sz="1400">
                <a:solidFill>
                  <a:srgbClr val="134F5C"/>
                </a:solidFill>
                <a:latin typeface="Roboto"/>
                <a:ea typeface="Roboto"/>
                <a:cs typeface="Roboto"/>
                <a:sym typeface="Roboto"/>
              </a:rPr>
              <a:t>The demand is high at 8 am in the morning as well.</a:t>
            </a:r>
            <a:endParaRPr sz="1400">
              <a:solidFill>
                <a:srgbClr val="134F5C"/>
              </a:solidFill>
              <a:latin typeface="Roboto"/>
              <a:ea typeface="Roboto"/>
              <a:cs typeface="Roboto"/>
              <a:sym typeface="Roboto"/>
            </a:endParaRPr>
          </a:p>
          <a:p>
            <a:pPr indent="0" lvl="0" marL="457200" rtl="0" algn="l">
              <a:lnSpc>
                <a:spcPct val="115000"/>
              </a:lnSpc>
              <a:spcBef>
                <a:spcPts val="500"/>
              </a:spcBef>
              <a:spcAft>
                <a:spcPts val="0"/>
              </a:spcAft>
              <a:buNone/>
            </a:pPr>
            <a:r>
              <a:t/>
            </a:r>
            <a:endParaRPr sz="1400">
              <a:solidFill>
                <a:srgbClr val="134F5C"/>
              </a:solidFill>
              <a:latin typeface="Roboto"/>
              <a:ea typeface="Roboto"/>
              <a:cs typeface="Roboto"/>
              <a:sym typeface="Roboto"/>
            </a:endParaRPr>
          </a:p>
          <a:p>
            <a:pPr indent="-317500" lvl="0" marL="457200" rtl="0" algn="l">
              <a:lnSpc>
                <a:spcPct val="115000"/>
              </a:lnSpc>
              <a:spcBef>
                <a:spcPts val="500"/>
              </a:spcBef>
              <a:spcAft>
                <a:spcPts val="0"/>
              </a:spcAft>
              <a:buClr>
                <a:srgbClr val="134F5C"/>
              </a:buClr>
              <a:buSzPts val="1400"/>
              <a:buFont typeface="Roboto"/>
              <a:buChar char="➔"/>
            </a:pPr>
            <a:r>
              <a:rPr lang="en-GB" sz="1400">
                <a:solidFill>
                  <a:srgbClr val="134F5C"/>
                </a:solidFill>
                <a:latin typeface="Roboto"/>
                <a:ea typeface="Roboto"/>
                <a:cs typeface="Roboto"/>
                <a:sym typeface="Roboto"/>
              </a:rPr>
              <a:t>People</a:t>
            </a:r>
            <a:r>
              <a:rPr i="0" lang="en-GB" sz="1400">
                <a:solidFill>
                  <a:srgbClr val="134F5C"/>
                </a:solidFill>
                <a:latin typeface="Roboto"/>
                <a:ea typeface="Roboto"/>
                <a:cs typeface="Roboto"/>
                <a:sym typeface="Roboto"/>
              </a:rPr>
              <a:t> </a:t>
            </a:r>
            <a:r>
              <a:rPr lang="en-GB" sz="1400">
                <a:solidFill>
                  <a:schemeClr val="lt1"/>
                </a:solidFill>
                <a:latin typeface="Roboto"/>
                <a:ea typeface="Roboto"/>
                <a:cs typeface="Roboto"/>
                <a:sym typeface="Roboto"/>
              </a:rPr>
              <a:t>generally </a:t>
            </a:r>
            <a:r>
              <a:rPr i="0" lang="en-GB" sz="1400">
                <a:solidFill>
                  <a:srgbClr val="134F5C"/>
                </a:solidFill>
                <a:latin typeface="Roboto"/>
                <a:ea typeface="Roboto"/>
                <a:cs typeface="Roboto"/>
                <a:sym typeface="Roboto"/>
              </a:rPr>
              <a:t>use rented </a:t>
            </a:r>
            <a:r>
              <a:rPr lang="en-GB" sz="1400">
                <a:solidFill>
                  <a:srgbClr val="134F5C"/>
                </a:solidFill>
                <a:latin typeface="Roboto"/>
                <a:ea typeface="Roboto"/>
                <a:cs typeface="Roboto"/>
                <a:sym typeface="Roboto"/>
              </a:rPr>
              <a:t>bikes</a:t>
            </a:r>
            <a:r>
              <a:rPr i="0" lang="en-GB" sz="1400">
                <a:solidFill>
                  <a:srgbClr val="134F5C"/>
                </a:solidFill>
                <a:latin typeface="Roboto"/>
                <a:ea typeface="Roboto"/>
                <a:cs typeface="Roboto"/>
                <a:sym typeface="Roboto"/>
              </a:rPr>
              <a:t> in the course of their operating hours i.e. from 7 am</a:t>
            </a:r>
            <a:r>
              <a:rPr lang="en-GB" sz="1400">
                <a:solidFill>
                  <a:srgbClr val="134F5C"/>
                </a:solidFill>
                <a:latin typeface="Roboto"/>
                <a:ea typeface="Roboto"/>
                <a:cs typeface="Roboto"/>
                <a:sym typeface="Roboto"/>
              </a:rPr>
              <a:t> </a:t>
            </a:r>
            <a:r>
              <a:rPr i="0" lang="en-GB" sz="1400">
                <a:solidFill>
                  <a:srgbClr val="134F5C"/>
                </a:solidFill>
                <a:latin typeface="Roboto"/>
                <a:ea typeface="Roboto"/>
                <a:cs typeface="Roboto"/>
                <a:sym typeface="Roboto"/>
              </a:rPr>
              <a:t> to 9 am and 5 pm to 7 pm</a:t>
            </a:r>
            <a:r>
              <a:rPr lang="en-GB" sz="1400">
                <a:solidFill>
                  <a:srgbClr val="134F5C"/>
                </a:solidFill>
                <a:latin typeface="Roboto"/>
                <a:ea typeface="Roboto"/>
                <a:cs typeface="Roboto"/>
                <a:sym typeface="Roboto"/>
              </a:rPr>
              <a:t>.</a:t>
            </a:r>
            <a:endParaRPr sz="1400">
              <a:solidFill>
                <a:schemeClr val="lt1"/>
              </a:solidFill>
              <a:latin typeface="Roboto"/>
              <a:ea typeface="Roboto"/>
              <a:cs typeface="Roboto"/>
              <a:sym typeface="Roboto"/>
            </a:endParaRPr>
          </a:p>
        </p:txBody>
      </p:sp>
      <p:pic>
        <p:nvPicPr>
          <p:cNvPr id="200" name="Google Shape;200;p38"/>
          <p:cNvPicPr preferRelativeResize="0"/>
          <p:nvPr/>
        </p:nvPicPr>
        <p:blipFill rotWithShape="1">
          <a:blip r:embed="rId3">
            <a:alphaModFix/>
          </a:blip>
          <a:srcRect b="0" l="0" r="0" t="0"/>
          <a:stretch/>
        </p:blipFill>
        <p:spPr>
          <a:xfrm>
            <a:off x="197800" y="622750"/>
            <a:ext cx="5036023" cy="4474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9"/>
          <p:cNvSpPr txBox="1"/>
          <p:nvPr>
            <p:ph type="title"/>
          </p:nvPr>
        </p:nvSpPr>
        <p:spPr>
          <a:xfrm>
            <a:off x="311700" y="126000"/>
            <a:ext cx="7683600" cy="44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300">
                <a:solidFill>
                  <a:srgbClr val="C00000"/>
                </a:solidFill>
                <a:latin typeface="Roboto"/>
                <a:ea typeface="Roboto"/>
                <a:cs typeface="Roboto"/>
                <a:sym typeface="Roboto"/>
              </a:rPr>
              <a:t>Demand of bikes according to seasons </a:t>
            </a:r>
            <a:endParaRPr/>
          </a:p>
        </p:txBody>
      </p:sp>
      <p:sp>
        <p:nvSpPr>
          <p:cNvPr id="206" name="Google Shape;206;p39"/>
          <p:cNvSpPr txBox="1"/>
          <p:nvPr>
            <p:ph idx="1" type="body"/>
          </p:nvPr>
        </p:nvSpPr>
        <p:spPr>
          <a:xfrm>
            <a:off x="136950" y="3491750"/>
            <a:ext cx="8870100" cy="1457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400">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en-GB" sz="1400">
                <a:solidFill>
                  <a:schemeClr val="lt1"/>
                </a:solidFill>
                <a:latin typeface="Roboto"/>
                <a:ea typeface="Roboto"/>
                <a:cs typeface="Roboto"/>
                <a:sym typeface="Roboto"/>
              </a:rPr>
              <a:t>The demand for rented bikes is high in summer with the peak time of 7-9 AM &amp; 5-7 PM followed </a:t>
            </a:r>
            <a:endParaRPr sz="1400">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rPr lang="en-GB" sz="1400">
                <a:solidFill>
                  <a:schemeClr val="lt1"/>
                </a:solidFill>
                <a:latin typeface="Roboto"/>
                <a:ea typeface="Roboto"/>
                <a:cs typeface="Roboto"/>
                <a:sym typeface="Roboto"/>
              </a:rPr>
              <a:t>by Autumn.</a:t>
            </a:r>
            <a:endParaRPr sz="1400">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en-GB" sz="1400">
                <a:solidFill>
                  <a:schemeClr val="lt1"/>
                </a:solidFill>
                <a:latin typeface="Roboto"/>
                <a:ea typeface="Roboto"/>
                <a:cs typeface="Roboto"/>
                <a:sym typeface="Roboto"/>
              </a:rPr>
              <a:t>The demand is least in the winter season (due to snowfall which is negatively correlated with our </a:t>
            </a:r>
            <a:endParaRPr sz="1400">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rPr lang="en-GB" sz="1400">
                <a:solidFill>
                  <a:schemeClr val="lt1"/>
                </a:solidFill>
                <a:latin typeface="Roboto"/>
                <a:ea typeface="Roboto"/>
                <a:cs typeface="Roboto"/>
                <a:sym typeface="Roboto"/>
              </a:rPr>
              <a:t>target variable).</a:t>
            </a:r>
            <a:endParaRPr sz="1400">
              <a:solidFill>
                <a:schemeClr val="lt1"/>
              </a:solidFill>
              <a:latin typeface="Roboto"/>
              <a:ea typeface="Roboto"/>
              <a:cs typeface="Roboto"/>
              <a:sym typeface="Roboto"/>
            </a:endParaRPr>
          </a:p>
        </p:txBody>
      </p:sp>
      <p:pic>
        <p:nvPicPr>
          <p:cNvPr id="207" name="Google Shape;207;p39"/>
          <p:cNvPicPr preferRelativeResize="0"/>
          <p:nvPr/>
        </p:nvPicPr>
        <p:blipFill rotWithShape="1">
          <a:blip r:embed="rId3">
            <a:alphaModFix/>
          </a:blip>
          <a:srcRect b="0" l="0" r="0" t="4961"/>
          <a:stretch/>
        </p:blipFill>
        <p:spPr>
          <a:xfrm>
            <a:off x="0" y="715075"/>
            <a:ext cx="8953824" cy="2776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0"/>
          <p:cNvSpPr txBox="1"/>
          <p:nvPr>
            <p:ph type="title"/>
          </p:nvPr>
        </p:nvSpPr>
        <p:spPr>
          <a:xfrm>
            <a:off x="304075" y="106525"/>
            <a:ext cx="6968400" cy="56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300">
                <a:solidFill>
                  <a:srgbClr val="C00000"/>
                </a:solidFill>
                <a:latin typeface="Roboto"/>
                <a:ea typeface="Roboto"/>
                <a:cs typeface="Roboto"/>
                <a:sym typeface="Roboto"/>
              </a:rPr>
              <a:t>Rented bike count on holidays for every hour</a:t>
            </a:r>
            <a:endParaRPr/>
          </a:p>
          <a:p>
            <a:pPr indent="0" lvl="0" marL="0" rtl="0" algn="l">
              <a:lnSpc>
                <a:spcPct val="100000"/>
              </a:lnSpc>
              <a:spcBef>
                <a:spcPts val="0"/>
              </a:spcBef>
              <a:spcAft>
                <a:spcPts val="0"/>
              </a:spcAft>
              <a:buSzPts val="2800"/>
              <a:buNone/>
            </a:pPr>
            <a:r>
              <a:rPr lang="en-GB"/>
              <a:t> </a:t>
            </a:r>
            <a:endParaRPr/>
          </a:p>
        </p:txBody>
      </p:sp>
      <p:sp>
        <p:nvSpPr>
          <p:cNvPr id="213" name="Google Shape;213;p40"/>
          <p:cNvSpPr txBox="1"/>
          <p:nvPr>
            <p:ph idx="1" type="body"/>
          </p:nvPr>
        </p:nvSpPr>
        <p:spPr>
          <a:xfrm>
            <a:off x="380350" y="3712825"/>
            <a:ext cx="8261700" cy="1399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lt1"/>
              </a:buClr>
              <a:buSzPts val="1400"/>
              <a:buFont typeface="Roboto"/>
              <a:buChar char="➔"/>
            </a:pPr>
            <a:r>
              <a:rPr lang="en-GB" sz="1400">
                <a:solidFill>
                  <a:schemeClr val="lt1"/>
                </a:solidFill>
                <a:latin typeface="Roboto"/>
                <a:ea typeface="Roboto"/>
                <a:cs typeface="Roboto"/>
                <a:sym typeface="Roboto"/>
              </a:rPr>
              <a:t>When there are no holidays, two spikes can be seen one at 8 am and one at 6 pm. So in the morning and evening, the demand for rented bikes is high.</a:t>
            </a:r>
            <a:endParaRPr sz="1400">
              <a:solidFill>
                <a:schemeClr val="lt1"/>
              </a:solidFill>
              <a:latin typeface="Roboto"/>
              <a:ea typeface="Roboto"/>
              <a:cs typeface="Roboto"/>
              <a:sym typeface="Roboto"/>
            </a:endParaRPr>
          </a:p>
          <a:p>
            <a:pPr indent="-292100" lvl="0" marL="457200" rtl="0" algn="l">
              <a:lnSpc>
                <a:spcPct val="115000"/>
              </a:lnSpc>
              <a:spcBef>
                <a:spcPts val="0"/>
              </a:spcBef>
              <a:spcAft>
                <a:spcPts val="0"/>
              </a:spcAft>
              <a:buSzPts val="1000"/>
              <a:buFont typeface="Roboto"/>
              <a:buChar char="➔"/>
            </a:pPr>
            <a:r>
              <a:t/>
            </a:r>
            <a:endParaRPr sz="1000">
              <a:latin typeface="Roboto"/>
              <a:ea typeface="Roboto"/>
              <a:cs typeface="Roboto"/>
              <a:sym typeface="Roboto"/>
            </a:endParaRPr>
          </a:p>
          <a:p>
            <a:pPr indent="-317500" lvl="0" marL="457200" rtl="0" algn="l">
              <a:lnSpc>
                <a:spcPct val="150000"/>
              </a:lnSpc>
              <a:spcBef>
                <a:spcPts val="0"/>
              </a:spcBef>
              <a:spcAft>
                <a:spcPts val="0"/>
              </a:spcAft>
              <a:buClr>
                <a:schemeClr val="lt1"/>
              </a:buClr>
              <a:buSzPts val="1400"/>
              <a:buFont typeface="Roboto"/>
              <a:buChar char="➔"/>
            </a:pPr>
            <a:r>
              <a:rPr lang="en-GB" sz="1400">
                <a:solidFill>
                  <a:schemeClr val="lt1"/>
                </a:solidFill>
                <a:latin typeface="Roboto"/>
                <a:ea typeface="Roboto"/>
                <a:cs typeface="Roboto"/>
                <a:sym typeface="Roboto"/>
              </a:rPr>
              <a:t>When there are holidays the demand is low during the entire day.</a:t>
            </a:r>
            <a:endParaRPr sz="1400">
              <a:solidFill>
                <a:schemeClr val="lt1"/>
              </a:solidFill>
              <a:latin typeface="Roboto"/>
              <a:ea typeface="Roboto"/>
              <a:cs typeface="Roboto"/>
              <a:sym typeface="Roboto"/>
            </a:endParaRPr>
          </a:p>
          <a:p>
            <a:pPr indent="-342900" lvl="0" marL="457200" rtl="0" algn="l">
              <a:lnSpc>
                <a:spcPct val="115000"/>
              </a:lnSpc>
              <a:spcBef>
                <a:spcPts val="0"/>
              </a:spcBef>
              <a:spcAft>
                <a:spcPts val="0"/>
              </a:spcAft>
              <a:buSzPts val="1800"/>
              <a:buChar char="➔"/>
            </a:pPr>
            <a:r>
              <a:t/>
            </a:r>
            <a:endParaRPr/>
          </a:p>
        </p:txBody>
      </p:sp>
      <p:pic>
        <p:nvPicPr>
          <p:cNvPr id="214" name="Google Shape;214;p40"/>
          <p:cNvPicPr preferRelativeResize="0"/>
          <p:nvPr/>
        </p:nvPicPr>
        <p:blipFill rotWithShape="1">
          <a:blip r:embed="rId3">
            <a:alphaModFix/>
          </a:blip>
          <a:srcRect b="0" l="710" r="-709" t="3984"/>
          <a:stretch/>
        </p:blipFill>
        <p:spPr>
          <a:xfrm>
            <a:off x="91300" y="722675"/>
            <a:ext cx="8896751" cy="2738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1"/>
          <p:cNvSpPr txBox="1"/>
          <p:nvPr>
            <p:ph type="title"/>
          </p:nvPr>
        </p:nvSpPr>
        <p:spPr>
          <a:xfrm>
            <a:off x="311700" y="117125"/>
            <a:ext cx="75240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800"/>
              <a:buFont typeface="Arial"/>
              <a:buNone/>
            </a:pPr>
            <a:r>
              <a:rPr b="1" lang="en-GB" sz="2300">
                <a:solidFill>
                  <a:srgbClr val="C00000"/>
                </a:solidFill>
                <a:latin typeface="Roboto"/>
                <a:ea typeface="Roboto"/>
                <a:cs typeface="Roboto"/>
                <a:sym typeface="Roboto"/>
              </a:rPr>
              <a:t>Rented bike count on functioning days for every hour</a:t>
            </a:r>
            <a:endParaRPr/>
          </a:p>
          <a:p>
            <a:pPr indent="0" lvl="0" marL="0" rtl="0" algn="l">
              <a:spcBef>
                <a:spcPts val="0"/>
              </a:spcBef>
              <a:spcAft>
                <a:spcPts val="0"/>
              </a:spcAft>
              <a:buSzPts val="2800"/>
              <a:buNone/>
            </a:pPr>
            <a:r>
              <a:rPr lang="en-GB"/>
              <a:t> </a:t>
            </a:r>
            <a:endParaRPr/>
          </a:p>
          <a:p>
            <a:pPr indent="0" lvl="0" marL="0" rtl="0" algn="l">
              <a:lnSpc>
                <a:spcPct val="100000"/>
              </a:lnSpc>
              <a:spcBef>
                <a:spcPts val="0"/>
              </a:spcBef>
              <a:spcAft>
                <a:spcPts val="0"/>
              </a:spcAft>
              <a:buSzPts val="2800"/>
              <a:buNone/>
            </a:pPr>
            <a:r>
              <a:t/>
            </a:r>
            <a:endParaRPr/>
          </a:p>
        </p:txBody>
      </p:sp>
      <p:sp>
        <p:nvSpPr>
          <p:cNvPr id="220" name="Google Shape;220;p41"/>
          <p:cNvSpPr txBox="1"/>
          <p:nvPr>
            <p:ph idx="1" type="body"/>
          </p:nvPr>
        </p:nvSpPr>
        <p:spPr>
          <a:xfrm>
            <a:off x="266850" y="4121325"/>
            <a:ext cx="8352300" cy="846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134F5C"/>
              </a:buClr>
              <a:buSzPts val="1400"/>
              <a:buFont typeface="Roboto"/>
              <a:buChar char="➔"/>
            </a:pPr>
            <a:r>
              <a:rPr lang="en-GB" sz="1400">
                <a:solidFill>
                  <a:srgbClr val="134F5C"/>
                </a:solidFill>
                <a:latin typeface="Roboto"/>
                <a:ea typeface="Roboto"/>
                <a:cs typeface="Roboto"/>
                <a:sym typeface="Roboto"/>
              </a:rPr>
              <a:t>From the above plot we can see that r</a:t>
            </a:r>
            <a:r>
              <a:rPr b="0" i="0" lang="en-GB" sz="1400">
                <a:solidFill>
                  <a:srgbClr val="134F5C"/>
                </a:solidFill>
                <a:latin typeface="Roboto"/>
                <a:ea typeface="Roboto"/>
                <a:cs typeface="Roboto"/>
                <a:sym typeface="Roboto"/>
              </a:rPr>
              <a:t>ented bike count is high on functioning days whereas it is zero on non-functioning data</a:t>
            </a:r>
            <a:r>
              <a:rPr lang="en-GB" sz="1400">
                <a:solidFill>
                  <a:srgbClr val="134F5C"/>
                </a:solidFill>
                <a:latin typeface="Roboto"/>
                <a:ea typeface="Roboto"/>
                <a:cs typeface="Roboto"/>
                <a:sym typeface="Roboto"/>
              </a:rPr>
              <a:t>.</a:t>
            </a:r>
            <a:endParaRPr>
              <a:solidFill>
                <a:srgbClr val="134F5C"/>
              </a:solidFill>
              <a:latin typeface="Roboto"/>
              <a:ea typeface="Roboto"/>
              <a:cs typeface="Roboto"/>
              <a:sym typeface="Roboto"/>
            </a:endParaRPr>
          </a:p>
        </p:txBody>
      </p:sp>
      <p:pic>
        <p:nvPicPr>
          <p:cNvPr id="221" name="Google Shape;221;p41"/>
          <p:cNvPicPr preferRelativeResize="0"/>
          <p:nvPr/>
        </p:nvPicPr>
        <p:blipFill rotWithShape="1">
          <a:blip r:embed="rId3">
            <a:alphaModFix/>
          </a:blip>
          <a:srcRect b="0" l="0" r="0" t="3809"/>
          <a:stretch/>
        </p:blipFill>
        <p:spPr>
          <a:xfrm>
            <a:off x="190188" y="941600"/>
            <a:ext cx="8657126" cy="2878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2"/>
          <p:cNvSpPr txBox="1"/>
          <p:nvPr>
            <p:ph type="title"/>
          </p:nvPr>
        </p:nvSpPr>
        <p:spPr>
          <a:xfrm>
            <a:off x="311700" y="59474"/>
            <a:ext cx="7650000" cy="37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300">
                <a:latin typeface="Roboto"/>
                <a:ea typeface="Roboto"/>
                <a:cs typeface="Roboto"/>
                <a:sym typeface="Roboto"/>
              </a:rPr>
              <a:t>Monthly count of rented bikes</a:t>
            </a:r>
            <a:endParaRPr b="1" sz="2300">
              <a:latin typeface="Roboto"/>
              <a:ea typeface="Roboto"/>
              <a:cs typeface="Roboto"/>
              <a:sym typeface="Roboto"/>
            </a:endParaRPr>
          </a:p>
          <a:p>
            <a:pPr indent="0" lvl="0" marL="0" rtl="0" algn="l">
              <a:lnSpc>
                <a:spcPct val="100000"/>
              </a:lnSpc>
              <a:spcBef>
                <a:spcPts val="0"/>
              </a:spcBef>
              <a:spcAft>
                <a:spcPts val="0"/>
              </a:spcAft>
              <a:buClr>
                <a:schemeClr val="accent2"/>
              </a:buClr>
              <a:buSzPts val="2800"/>
              <a:buFont typeface="Arial"/>
              <a:buNone/>
            </a:pPr>
            <a:r>
              <a:t/>
            </a:r>
            <a:endParaRPr b="1" sz="2300">
              <a:latin typeface="Roboto"/>
              <a:ea typeface="Roboto"/>
              <a:cs typeface="Roboto"/>
              <a:sym typeface="Roboto"/>
            </a:endParaRPr>
          </a:p>
          <a:p>
            <a:pPr indent="0" lvl="0" marL="0" rtl="0" algn="l">
              <a:lnSpc>
                <a:spcPct val="100000"/>
              </a:lnSpc>
              <a:spcBef>
                <a:spcPts val="0"/>
              </a:spcBef>
              <a:spcAft>
                <a:spcPts val="0"/>
              </a:spcAft>
              <a:buSzPts val="2800"/>
              <a:buNone/>
            </a:pPr>
            <a:br>
              <a:rPr i="0" lang="en-GB" sz="2400">
                <a:solidFill>
                  <a:srgbClr val="D5D5D5"/>
                </a:solidFill>
                <a:latin typeface="Roboto"/>
                <a:ea typeface="Roboto"/>
                <a:cs typeface="Roboto"/>
                <a:sym typeface="Roboto"/>
              </a:rPr>
            </a:br>
            <a:endParaRPr sz="2400">
              <a:latin typeface="Roboto"/>
              <a:ea typeface="Roboto"/>
              <a:cs typeface="Roboto"/>
              <a:sym typeface="Roboto"/>
            </a:endParaRPr>
          </a:p>
        </p:txBody>
      </p:sp>
      <p:sp>
        <p:nvSpPr>
          <p:cNvPr id="227" name="Google Shape;227;p42"/>
          <p:cNvSpPr txBox="1"/>
          <p:nvPr>
            <p:ph idx="1" type="body"/>
          </p:nvPr>
        </p:nvSpPr>
        <p:spPr>
          <a:xfrm>
            <a:off x="5979424" y="920975"/>
            <a:ext cx="2837400" cy="3145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600"/>
              </a:spcBef>
              <a:spcAft>
                <a:spcPts val="0"/>
              </a:spcAft>
              <a:buNone/>
            </a:pPr>
            <a:r>
              <a:t/>
            </a:r>
            <a:endParaRPr sz="1500">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rgbClr val="134F5C"/>
              </a:buClr>
              <a:buSzPts val="1400"/>
              <a:buFont typeface="Roboto"/>
              <a:buChar char="➔"/>
            </a:pPr>
            <a:r>
              <a:rPr i="0" lang="en-GB" sz="1400">
                <a:solidFill>
                  <a:srgbClr val="134F5C"/>
                </a:solidFill>
                <a:latin typeface="Roboto"/>
                <a:ea typeface="Roboto"/>
                <a:cs typeface="Roboto"/>
                <a:sym typeface="Roboto"/>
              </a:rPr>
              <a:t>During the month of June, the demand for bikes is high followed by July and May.</a:t>
            </a:r>
            <a:endParaRPr sz="1400">
              <a:latin typeface="Roboto"/>
              <a:ea typeface="Roboto"/>
              <a:cs typeface="Roboto"/>
              <a:sym typeface="Roboto"/>
            </a:endParaRPr>
          </a:p>
          <a:p>
            <a:pPr indent="0" lvl="0" marL="457200" rtl="0" algn="l">
              <a:lnSpc>
                <a:spcPct val="115000"/>
              </a:lnSpc>
              <a:spcBef>
                <a:spcPts val="0"/>
              </a:spcBef>
              <a:spcAft>
                <a:spcPts val="0"/>
              </a:spcAft>
              <a:buNone/>
            </a:pPr>
            <a:r>
              <a:t/>
            </a:r>
            <a:endParaRPr sz="1400">
              <a:solidFill>
                <a:srgbClr val="134F5C"/>
              </a:solidFill>
              <a:latin typeface="Roboto"/>
              <a:ea typeface="Roboto"/>
              <a:cs typeface="Roboto"/>
              <a:sym typeface="Roboto"/>
            </a:endParaRPr>
          </a:p>
          <a:p>
            <a:pPr indent="-317500" lvl="0" marL="457200" rtl="0" algn="l">
              <a:lnSpc>
                <a:spcPct val="115000"/>
              </a:lnSpc>
              <a:spcBef>
                <a:spcPts val="0"/>
              </a:spcBef>
              <a:spcAft>
                <a:spcPts val="0"/>
              </a:spcAft>
              <a:buClr>
                <a:srgbClr val="134F5C"/>
              </a:buClr>
              <a:buSzPts val="1400"/>
              <a:buFont typeface="Roboto"/>
              <a:buChar char="➔"/>
            </a:pPr>
            <a:r>
              <a:rPr i="0" lang="en-GB" sz="1400">
                <a:solidFill>
                  <a:srgbClr val="134F5C"/>
                </a:solidFill>
                <a:latin typeface="Roboto"/>
                <a:ea typeface="Roboto"/>
                <a:cs typeface="Roboto"/>
                <a:sym typeface="Roboto"/>
              </a:rPr>
              <a:t>Demand is lowest in December, January and February</a:t>
            </a:r>
            <a:r>
              <a:rPr lang="en-GB" sz="1400">
                <a:solidFill>
                  <a:srgbClr val="134F5C"/>
                </a:solidFill>
                <a:latin typeface="Roboto"/>
                <a:ea typeface="Roboto"/>
                <a:cs typeface="Roboto"/>
                <a:sym typeface="Roboto"/>
              </a:rPr>
              <a:t>.</a:t>
            </a:r>
            <a:endParaRPr>
              <a:solidFill>
                <a:schemeClr val="accent2"/>
              </a:solidFill>
              <a:latin typeface="Roboto"/>
              <a:ea typeface="Roboto"/>
              <a:cs typeface="Roboto"/>
              <a:sym typeface="Roboto"/>
            </a:endParaRPr>
          </a:p>
        </p:txBody>
      </p:sp>
      <p:pic>
        <p:nvPicPr>
          <p:cNvPr id="228" name="Google Shape;228;p42"/>
          <p:cNvPicPr preferRelativeResize="0"/>
          <p:nvPr/>
        </p:nvPicPr>
        <p:blipFill rotWithShape="1">
          <a:blip r:embed="rId3">
            <a:alphaModFix/>
          </a:blip>
          <a:srcRect b="0" l="0" r="0" t="4997"/>
          <a:stretch/>
        </p:blipFill>
        <p:spPr>
          <a:xfrm>
            <a:off x="0" y="608575"/>
            <a:ext cx="5880549" cy="4394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3"/>
          <p:cNvSpPr txBox="1"/>
          <p:nvPr>
            <p:ph type="title"/>
          </p:nvPr>
        </p:nvSpPr>
        <p:spPr>
          <a:xfrm>
            <a:off x="218050" y="142294"/>
            <a:ext cx="8341500" cy="63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2"/>
              </a:buClr>
              <a:buSzPts val="2800"/>
              <a:buNone/>
            </a:pPr>
            <a:r>
              <a:rPr b="1" lang="en-GB" sz="2400">
                <a:latin typeface="Roboto"/>
                <a:ea typeface="Roboto"/>
                <a:cs typeface="Roboto"/>
                <a:sym typeface="Roboto"/>
              </a:rPr>
              <a:t>ML Regression Algorithms</a:t>
            </a:r>
            <a:endParaRPr b="1" sz="2400">
              <a:latin typeface="Roboto"/>
              <a:ea typeface="Roboto"/>
              <a:cs typeface="Roboto"/>
              <a:sym typeface="Roboto"/>
            </a:endParaRPr>
          </a:p>
        </p:txBody>
      </p:sp>
      <p:sp>
        <p:nvSpPr>
          <p:cNvPr id="234" name="Google Shape;234;p43"/>
          <p:cNvSpPr txBox="1"/>
          <p:nvPr>
            <p:ph idx="1" type="body"/>
          </p:nvPr>
        </p:nvSpPr>
        <p:spPr>
          <a:xfrm>
            <a:off x="64200" y="1098825"/>
            <a:ext cx="9015600" cy="2697300"/>
          </a:xfrm>
          <a:prstGeom prst="rect">
            <a:avLst/>
          </a:prstGeom>
          <a:noFill/>
          <a:ln>
            <a:noFill/>
          </a:ln>
        </p:spPr>
        <p:txBody>
          <a:bodyPr anchorCtr="0" anchor="t" bIns="91425" lIns="91425" spcFirstLastPara="1" rIns="91425" wrap="square" tIns="91425">
            <a:noAutofit/>
          </a:bodyPr>
          <a:lstStyle/>
          <a:p>
            <a:pPr indent="-266700" lvl="0" marL="742950" rtl="0" algn="l">
              <a:lnSpc>
                <a:spcPct val="115000"/>
              </a:lnSpc>
              <a:spcBef>
                <a:spcPts val="0"/>
              </a:spcBef>
              <a:spcAft>
                <a:spcPts val="0"/>
              </a:spcAft>
              <a:buClr>
                <a:schemeClr val="accent2"/>
              </a:buClr>
              <a:buSzPts val="1500"/>
              <a:buFont typeface="Roboto"/>
              <a:buChar char="▪"/>
            </a:pPr>
            <a:r>
              <a:rPr lang="en-GB" sz="1500">
                <a:solidFill>
                  <a:schemeClr val="lt1"/>
                </a:solidFill>
                <a:latin typeface="Roboto"/>
                <a:ea typeface="Roboto"/>
                <a:cs typeface="Roboto"/>
                <a:sym typeface="Roboto"/>
              </a:rPr>
              <a:t>Linear Regression</a:t>
            </a:r>
            <a:endParaRPr sz="1500">
              <a:latin typeface="Roboto"/>
              <a:ea typeface="Roboto"/>
              <a:cs typeface="Roboto"/>
              <a:sym typeface="Roboto"/>
            </a:endParaRPr>
          </a:p>
          <a:p>
            <a:pPr indent="-266700" lvl="0" marL="742950" rtl="0" algn="l">
              <a:lnSpc>
                <a:spcPct val="115000"/>
              </a:lnSpc>
              <a:spcBef>
                <a:spcPts val="0"/>
              </a:spcBef>
              <a:spcAft>
                <a:spcPts val="0"/>
              </a:spcAft>
              <a:buClr>
                <a:schemeClr val="accent2"/>
              </a:buClr>
              <a:buSzPts val="1500"/>
              <a:buFont typeface="Roboto"/>
              <a:buChar char="▪"/>
            </a:pPr>
            <a:r>
              <a:rPr lang="en-GB" sz="1500">
                <a:solidFill>
                  <a:schemeClr val="lt1"/>
                </a:solidFill>
                <a:latin typeface="Roboto"/>
                <a:ea typeface="Roboto"/>
                <a:cs typeface="Roboto"/>
                <a:sym typeface="Roboto"/>
              </a:rPr>
              <a:t>Polynomial Regression</a:t>
            </a:r>
            <a:endParaRPr sz="1500">
              <a:latin typeface="Roboto"/>
              <a:ea typeface="Roboto"/>
              <a:cs typeface="Roboto"/>
              <a:sym typeface="Roboto"/>
            </a:endParaRPr>
          </a:p>
          <a:p>
            <a:pPr indent="-266700" lvl="0" marL="742950" rtl="0" algn="l">
              <a:lnSpc>
                <a:spcPct val="115000"/>
              </a:lnSpc>
              <a:spcBef>
                <a:spcPts val="0"/>
              </a:spcBef>
              <a:spcAft>
                <a:spcPts val="0"/>
              </a:spcAft>
              <a:buClr>
                <a:schemeClr val="accent2"/>
              </a:buClr>
              <a:buSzPts val="1500"/>
              <a:buFont typeface="Roboto"/>
              <a:buChar char="▪"/>
            </a:pPr>
            <a:r>
              <a:rPr lang="en-GB" sz="1500">
                <a:solidFill>
                  <a:schemeClr val="lt1"/>
                </a:solidFill>
                <a:latin typeface="Roboto"/>
                <a:ea typeface="Roboto"/>
                <a:cs typeface="Roboto"/>
                <a:sym typeface="Roboto"/>
              </a:rPr>
              <a:t>Lasso Regression</a:t>
            </a:r>
            <a:endParaRPr sz="1500">
              <a:latin typeface="Roboto"/>
              <a:ea typeface="Roboto"/>
              <a:cs typeface="Roboto"/>
              <a:sym typeface="Roboto"/>
            </a:endParaRPr>
          </a:p>
          <a:p>
            <a:pPr indent="-266700" lvl="0" marL="742950" rtl="0" algn="l">
              <a:lnSpc>
                <a:spcPct val="115000"/>
              </a:lnSpc>
              <a:spcBef>
                <a:spcPts val="0"/>
              </a:spcBef>
              <a:spcAft>
                <a:spcPts val="0"/>
              </a:spcAft>
              <a:buClr>
                <a:schemeClr val="accent2"/>
              </a:buClr>
              <a:buSzPts val="1500"/>
              <a:buFont typeface="Roboto"/>
              <a:buChar char="▪"/>
            </a:pPr>
            <a:r>
              <a:rPr lang="en-GB" sz="1500">
                <a:solidFill>
                  <a:schemeClr val="lt1"/>
                </a:solidFill>
                <a:latin typeface="Roboto"/>
                <a:ea typeface="Roboto"/>
                <a:cs typeface="Roboto"/>
                <a:sym typeface="Roboto"/>
              </a:rPr>
              <a:t>Ridge Regression</a:t>
            </a:r>
            <a:endParaRPr sz="1500">
              <a:latin typeface="Roboto"/>
              <a:ea typeface="Roboto"/>
              <a:cs typeface="Roboto"/>
              <a:sym typeface="Roboto"/>
            </a:endParaRPr>
          </a:p>
          <a:p>
            <a:pPr indent="-266700" lvl="0" marL="742950" rtl="0" algn="l">
              <a:lnSpc>
                <a:spcPct val="115000"/>
              </a:lnSpc>
              <a:spcBef>
                <a:spcPts val="0"/>
              </a:spcBef>
              <a:spcAft>
                <a:spcPts val="0"/>
              </a:spcAft>
              <a:buClr>
                <a:schemeClr val="accent2"/>
              </a:buClr>
              <a:buSzPts val="1500"/>
              <a:buFont typeface="Roboto"/>
              <a:buChar char="▪"/>
            </a:pPr>
            <a:r>
              <a:rPr lang="en-GB" sz="1500">
                <a:solidFill>
                  <a:schemeClr val="lt1"/>
                </a:solidFill>
                <a:latin typeface="Roboto"/>
                <a:ea typeface="Roboto"/>
                <a:cs typeface="Roboto"/>
                <a:sym typeface="Roboto"/>
              </a:rPr>
              <a:t>Elastic-net Regression</a:t>
            </a:r>
            <a:endParaRPr sz="1500">
              <a:latin typeface="Roboto"/>
              <a:ea typeface="Roboto"/>
              <a:cs typeface="Roboto"/>
              <a:sym typeface="Roboto"/>
            </a:endParaRPr>
          </a:p>
          <a:p>
            <a:pPr indent="-266700" lvl="0" marL="742950" rtl="0" algn="l">
              <a:lnSpc>
                <a:spcPct val="115000"/>
              </a:lnSpc>
              <a:spcBef>
                <a:spcPts val="0"/>
              </a:spcBef>
              <a:spcAft>
                <a:spcPts val="0"/>
              </a:spcAft>
              <a:buClr>
                <a:schemeClr val="accent2"/>
              </a:buClr>
              <a:buSzPts val="1500"/>
              <a:buFont typeface="Roboto"/>
              <a:buChar char="▪"/>
            </a:pPr>
            <a:r>
              <a:rPr lang="en-GB" sz="1500">
                <a:solidFill>
                  <a:schemeClr val="lt1"/>
                </a:solidFill>
                <a:latin typeface="Roboto"/>
                <a:ea typeface="Roboto"/>
                <a:cs typeface="Roboto"/>
                <a:sym typeface="Roboto"/>
              </a:rPr>
              <a:t>Decision Tree</a:t>
            </a:r>
            <a:endParaRPr sz="1500">
              <a:latin typeface="Roboto"/>
              <a:ea typeface="Roboto"/>
              <a:cs typeface="Roboto"/>
              <a:sym typeface="Roboto"/>
            </a:endParaRPr>
          </a:p>
          <a:p>
            <a:pPr indent="-171450" lvl="0" marL="742950" rtl="0" algn="l">
              <a:lnSpc>
                <a:spcPct val="115000"/>
              </a:lnSpc>
              <a:spcBef>
                <a:spcPts val="0"/>
              </a:spcBef>
              <a:spcAft>
                <a:spcPts val="0"/>
              </a:spcAft>
              <a:buClr>
                <a:schemeClr val="accent2"/>
              </a:buClr>
              <a:buSzPts val="1800"/>
              <a:buFont typeface="Noto Sans Symbols"/>
              <a:buNone/>
            </a:pPr>
            <a:r>
              <a:t/>
            </a:r>
            <a:endParaRPr sz="1400">
              <a:solidFill>
                <a:schemeClr val="lt1"/>
              </a:solidFill>
              <a:latin typeface="Roboto"/>
              <a:ea typeface="Roboto"/>
              <a:cs typeface="Roboto"/>
              <a:sym typeface="Roboto"/>
            </a:endParaRPr>
          </a:p>
          <a:p>
            <a:pPr indent="0" lvl="0" marL="457200" rtl="0" algn="l">
              <a:lnSpc>
                <a:spcPct val="115000"/>
              </a:lnSpc>
              <a:spcBef>
                <a:spcPts val="0"/>
              </a:spcBef>
              <a:spcAft>
                <a:spcPts val="0"/>
              </a:spcAft>
              <a:buClr>
                <a:schemeClr val="accent2"/>
              </a:buClr>
              <a:buSzPts val="1800"/>
              <a:buNone/>
            </a:pPr>
            <a:r>
              <a:rPr i="1" lang="en-GB" sz="1400">
                <a:solidFill>
                  <a:schemeClr val="lt1"/>
                </a:solidFill>
                <a:latin typeface="Roboto"/>
                <a:ea typeface="Roboto"/>
                <a:cs typeface="Roboto"/>
                <a:sym typeface="Roboto"/>
              </a:rPr>
              <a:t>(we have also perform Hyperparameter Tuning to improve our model performance)</a:t>
            </a:r>
            <a:endParaRPr sz="14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5" name="Shape 105"/>
        <p:cNvGrpSpPr/>
        <p:nvPr/>
      </p:nvGrpSpPr>
      <p:grpSpPr>
        <a:xfrm>
          <a:off x="0" y="0"/>
          <a:ext cx="0" cy="0"/>
          <a:chOff x="0" y="0"/>
          <a:chExt cx="0" cy="0"/>
        </a:xfrm>
      </p:grpSpPr>
      <p:sp>
        <p:nvSpPr>
          <p:cNvPr id="106" name="Google Shape;106;p26"/>
          <p:cNvSpPr txBox="1"/>
          <p:nvPr>
            <p:ph type="title"/>
          </p:nvPr>
        </p:nvSpPr>
        <p:spPr>
          <a:xfrm>
            <a:off x="222740" y="322307"/>
            <a:ext cx="8698500" cy="655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t/>
            </a:r>
            <a:endParaRPr b="1" sz="3600">
              <a:solidFill>
                <a:schemeClr val="lt1"/>
              </a:solidFill>
              <a:latin typeface="Montserrat"/>
              <a:ea typeface="Montserrat"/>
              <a:cs typeface="Montserrat"/>
              <a:sym typeface="Montserrat"/>
            </a:endParaRPr>
          </a:p>
          <a:p>
            <a:pPr indent="0" lvl="0" marL="0" rtl="0" algn="ctr">
              <a:lnSpc>
                <a:spcPct val="100000"/>
              </a:lnSpc>
              <a:spcBef>
                <a:spcPts val="0"/>
              </a:spcBef>
              <a:spcAft>
                <a:spcPts val="0"/>
              </a:spcAft>
              <a:buSzPts val="5200"/>
              <a:buNone/>
            </a:pPr>
            <a:r>
              <a:t/>
            </a:r>
            <a:endParaRPr b="1" sz="36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SzPts val="5200"/>
              <a:buNone/>
            </a:pPr>
            <a:r>
              <a:rPr b="1" lang="en-GB" sz="2400">
                <a:solidFill>
                  <a:schemeClr val="dk1"/>
                </a:solidFill>
                <a:latin typeface="Montserrat"/>
                <a:ea typeface="Montserrat"/>
                <a:cs typeface="Montserrat"/>
                <a:sym typeface="Montserrat"/>
              </a:rPr>
              <a:t>   </a:t>
            </a:r>
            <a:r>
              <a:rPr b="1" lang="en-GB" sz="2400">
                <a:solidFill>
                  <a:schemeClr val="dk1"/>
                </a:solidFill>
                <a:latin typeface="Roboto"/>
                <a:ea typeface="Roboto"/>
                <a:cs typeface="Roboto"/>
                <a:sym typeface="Roboto"/>
              </a:rPr>
              <a:t>Agenda</a:t>
            </a:r>
            <a:endParaRPr b="1" sz="2400">
              <a:solidFill>
                <a:schemeClr val="dk1"/>
              </a:solidFill>
              <a:latin typeface="Roboto"/>
              <a:ea typeface="Roboto"/>
              <a:cs typeface="Roboto"/>
              <a:sym typeface="Roboto"/>
            </a:endParaRPr>
          </a:p>
          <a:p>
            <a:pPr indent="0" lvl="0" marL="0" rtl="0" algn="ctr">
              <a:lnSpc>
                <a:spcPct val="100000"/>
              </a:lnSpc>
              <a:spcBef>
                <a:spcPts val="0"/>
              </a:spcBef>
              <a:spcAft>
                <a:spcPts val="0"/>
              </a:spcAft>
              <a:buSzPts val="5200"/>
              <a:buNone/>
            </a:pPr>
            <a:r>
              <a:t/>
            </a:r>
            <a:endParaRPr b="1" sz="1600">
              <a:solidFill>
                <a:schemeClr val="lt1"/>
              </a:solidFill>
              <a:latin typeface="Montserrat"/>
              <a:ea typeface="Montserrat"/>
              <a:cs typeface="Montserrat"/>
              <a:sym typeface="Montserrat"/>
            </a:endParaRPr>
          </a:p>
        </p:txBody>
      </p:sp>
      <p:sp>
        <p:nvSpPr>
          <p:cNvPr id="107" name="Google Shape;107;p26"/>
          <p:cNvSpPr txBox="1"/>
          <p:nvPr>
            <p:ph idx="1" type="body"/>
          </p:nvPr>
        </p:nvSpPr>
        <p:spPr>
          <a:xfrm>
            <a:off x="277100" y="874986"/>
            <a:ext cx="8698500" cy="40044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lt1"/>
              </a:buClr>
              <a:buSzPts val="1500"/>
              <a:buFont typeface="Roboto"/>
              <a:buChar char="➔"/>
            </a:pPr>
            <a:r>
              <a:rPr lang="en-GB" sz="1500">
                <a:solidFill>
                  <a:schemeClr val="lt1"/>
                </a:solidFill>
                <a:latin typeface="Roboto"/>
                <a:ea typeface="Roboto"/>
                <a:cs typeface="Roboto"/>
                <a:sym typeface="Roboto"/>
              </a:rPr>
              <a:t>Look at the problem statements</a:t>
            </a:r>
            <a:endParaRPr sz="1500">
              <a:solidFill>
                <a:schemeClr val="lt1"/>
              </a:solidFill>
              <a:latin typeface="Roboto"/>
              <a:ea typeface="Roboto"/>
              <a:cs typeface="Roboto"/>
              <a:sym typeface="Roboto"/>
            </a:endParaRPr>
          </a:p>
          <a:p>
            <a:pPr indent="-323850" lvl="0" marL="457200" rtl="0" algn="l">
              <a:lnSpc>
                <a:spcPct val="150000"/>
              </a:lnSpc>
              <a:spcBef>
                <a:spcPts val="0"/>
              </a:spcBef>
              <a:spcAft>
                <a:spcPts val="0"/>
              </a:spcAft>
              <a:buClr>
                <a:schemeClr val="lt1"/>
              </a:buClr>
              <a:buSzPts val="1500"/>
              <a:buFont typeface="Roboto"/>
              <a:buChar char="➔"/>
            </a:pPr>
            <a:r>
              <a:rPr lang="en-GB" sz="1500">
                <a:solidFill>
                  <a:schemeClr val="lt1"/>
                </a:solidFill>
                <a:latin typeface="Roboto"/>
                <a:ea typeface="Roboto"/>
                <a:cs typeface="Roboto"/>
                <a:sym typeface="Roboto"/>
              </a:rPr>
              <a:t>Study the dataset</a:t>
            </a:r>
            <a:endParaRPr sz="1500">
              <a:solidFill>
                <a:schemeClr val="lt1"/>
              </a:solidFill>
              <a:latin typeface="Roboto"/>
              <a:ea typeface="Roboto"/>
              <a:cs typeface="Roboto"/>
              <a:sym typeface="Roboto"/>
            </a:endParaRPr>
          </a:p>
          <a:p>
            <a:pPr indent="-323850" lvl="0" marL="457200" rtl="0" algn="l">
              <a:lnSpc>
                <a:spcPct val="150000"/>
              </a:lnSpc>
              <a:spcBef>
                <a:spcPts val="0"/>
              </a:spcBef>
              <a:spcAft>
                <a:spcPts val="0"/>
              </a:spcAft>
              <a:buClr>
                <a:schemeClr val="lt1"/>
              </a:buClr>
              <a:buSzPts val="1500"/>
              <a:buFont typeface="Roboto"/>
              <a:buChar char="➔"/>
            </a:pPr>
            <a:r>
              <a:rPr lang="en-GB" sz="1500">
                <a:solidFill>
                  <a:schemeClr val="lt1"/>
                </a:solidFill>
                <a:latin typeface="Roboto"/>
                <a:ea typeface="Roboto"/>
                <a:cs typeface="Roboto"/>
                <a:sym typeface="Roboto"/>
              </a:rPr>
              <a:t>Looking for null/duplicate values</a:t>
            </a:r>
            <a:endParaRPr sz="1500">
              <a:solidFill>
                <a:schemeClr val="lt1"/>
              </a:solidFill>
              <a:latin typeface="Roboto"/>
              <a:ea typeface="Roboto"/>
              <a:cs typeface="Roboto"/>
              <a:sym typeface="Roboto"/>
            </a:endParaRPr>
          </a:p>
          <a:p>
            <a:pPr indent="-323850" lvl="0" marL="457200" rtl="0" algn="l">
              <a:lnSpc>
                <a:spcPct val="150000"/>
              </a:lnSpc>
              <a:spcBef>
                <a:spcPts val="0"/>
              </a:spcBef>
              <a:spcAft>
                <a:spcPts val="0"/>
              </a:spcAft>
              <a:buClr>
                <a:schemeClr val="lt1"/>
              </a:buClr>
              <a:buSzPts val="1500"/>
              <a:buFont typeface="Roboto"/>
              <a:buChar char="➔"/>
            </a:pPr>
            <a:r>
              <a:rPr lang="en-GB" sz="1500">
                <a:solidFill>
                  <a:schemeClr val="lt1"/>
                </a:solidFill>
                <a:latin typeface="Roboto"/>
                <a:ea typeface="Roboto"/>
                <a:cs typeface="Roboto"/>
                <a:sym typeface="Roboto"/>
              </a:rPr>
              <a:t>E.D.A and visualization</a:t>
            </a:r>
            <a:endParaRPr/>
          </a:p>
          <a:p>
            <a:pPr indent="-323850" lvl="0" marL="457200" rtl="0" algn="l">
              <a:lnSpc>
                <a:spcPct val="150000"/>
              </a:lnSpc>
              <a:spcBef>
                <a:spcPts val="0"/>
              </a:spcBef>
              <a:spcAft>
                <a:spcPts val="0"/>
              </a:spcAft>
              <a:buClr>
                <a:schemeClr val="lt1"/>
              </a:buClr>
              <a:buSzPts val="1500"/>
              <a:buFont typeface="Roboto"/>
              <a:buChar char="➔"/>
            </a:pPr>
            <a:r>
              <a:rPr lang="en-GB" sz="1500">
                <a:solidFill>
                  <a:schemeClr val="lt1"/>
                </a:solidFill>
                <a:latin typeface="Roboto"/>
                <a:ea typeface="Roboto"/>
                <a:cs typeface="Roboto"/>
                <a:sym typeface="Roboto"/>
              </a:rPr>
              <a:t>Look at the correlation among variables</a:t>
            </a:r>
            <a:endParaRPr sz="1500">
              <a:solidFill>
                <a:schemeClr val="lt1"/>
              </a:solidFill>
              <a:latin typeface="Roboto"/>
              <a:ea typeface="Roboto"/>
              <a:cs typeface="Roboto"/>
              <a:sym typeface="Roboto"/>
            </a:endParaRPr>
          </a:p>
          <a:p>
            <a:pPr indent="-323850" lvl="0" marL="457200" rtl="0" algn="l">
              <a:lnSpc>
                <a:spcPct val="150000"/>
              </a:lnSpc>
              <a:spcBef>
                <a:spcPts val="0"/>
              </a:spcBef>
              <a:spcAft>
                <a:spcPts val="0"/>
              </a:spcAft>
              <a:buClr>
                <a:schemeClr val="lt1"/>
              </a:buClr>
              <a:buSzPts val="1500"/>
              <a:buFont typeface="Roboto"/>
              <a:buChar char="➔"/>
            </a:pPr>
            <a:r>
              <a:rPr lang="en-GB" sz="1500">
                <a:solidFill>
                  <a:schemeClr val="lt1"/>
                </a:solidFill>
                <a:latin typeface="Roboto"/>
                <a:ea typeface="Roboto"/>
                <a:cs typeface="Roboto"/>
                <a:sym typeface="Roboto"/>
              </a:rPr>
              <a:t>Regression models and evaluation metrics for the model</a:t>
            </a:r>
            <a:endParaRPr/>
          </a:p>
          <a:p>
            <a:pPr indent="-323850" lvl="0" marL="457200" rtl="0" algn="l">
              <a:lnSpc>
                <a:spcPct val="150000"/>
              </a:lnSpc>
              <a:spcBef>
                <a:spcPts val="0"/>
              </a:spcBef>
              <a:spcAft>
                <a:spcPts val="0"/>
              </a:spcAft>
              <a:buClr>
                <a:schemeClr val="lt1"/>
              </a:buClr>
              <a:buSzPts val="1500"/>
              <a:buFont typeface="Roboto"/>
              <a:buChar char="➔"/>
            </a:pPr>
            <a:r>
              <a:rPr lang="en-GB" sz="1500">
                <a:solidFill>
                  <a:schemeClr val="lt1"/>
                </a:solidFill>
                <a:latin typeface="Roboto"/>
                <a:ea typeface="Roboto"/>
                <a:cs typeface="Roboto"/>
                <a:sym typeface="Roboto"/>
              </a:rPr>
              <a:t>Hyperparameter tuning</a:t>
            </a:r>
            <a:endParaRPr sz="1500">
              <a:solidFill>
                <a:schemeClr val="lt1"/>
              </a:solidFill>
              <a:latin typeface="Roboto"/>
              <a:ea typeface="Roboto"/>
              <a:cs typeface="Roboto"/>
              <a:sym typeface="Roboto"/>
            </a:endParaRPr>
          </a:p>
          <a:p>
            <a:pPr indent="-323850" lvl="0" marL="457200" rtl="0" algn="l">
              <a:lnSpc>
                <a:spcPct val="150000"/>
              </a:lnSpc>
              <a:spcBef>
                <a:spcPts val="0"/>
              </a:spcBef>
              <a:spcAft>
                <a:spcPts val="0"/>
              </a:spcAft>
              <a:buClr>
                <a:schemeClr val="lt1"/>
              </a:buClr>
              <a:buSzPts val="1500"/>
              <a:buFont typeface="Roboto"/>
              <a:buChar char="➔"/>
            </a:pPr>
            <a:r>
              <a:rPr lang="en-GB" sz="1500">
                <a:solidFill>
                  <a:schemeClr val="lt1"/>
                </a:solidFill>
                <a:latin typeface="Roboto"/>
                <a:ea typeface="Roboto"/>
                <a:cs typeface="Roboto"/>
                <a:sym typeface="Roboto"/>
              </a:rPr>
              <a:t>Model comparison</a:t>
            </a:r>
            <a:endParaRPr sz="1500">
              <a:solidFill>
                <a:schemeClr val="lt1"/>
              </a:solidFill>
              <a:latin typeface="Roboto"/>
              <a:ea typeface="Roboto"/>
              <a:cs typeface="Roboto"/>
              <a:sym typeface="Roboto"/>
            </a:endParaRPr>
          </a:p>
          <a:p>
            <a:pPr indent="-323850" lvl="0" marL="457200" rtl="0" algn="l">
              <a:lnSpc>
                <a:spcPct val="150000"/>
              </a:lnSpc>
              <a:spcBef>
                <a:spcPts val="0"/>
              </a:spcBef>
              <a:spcAft>
                <a:spcPts val="0"/>
              </a:spcAft>
              <a:buClr>
                <a:schemeClr val="lt1"/>
              </a:buClr>
              <a:buSzPts val="1500"/>
              <a:buFont typeface="Roboto"/>
              <a:buChar char="➔"/>
            </a:pPr>
            <a:r>
              <a:rPr lang="en-GB" sz="1500">
                <a:solidFill>
                  <a:schemeClr val="lt1"/>
                </a:solidFill>
                <a:latin typeface="Roboto"/>
                <a:ea typeface="Roboto"/>
                <a:cs typeface="Roboto"/>
                <a:sym typeface="Roboto"/>
              </a:rPr>
              <a:t>Conclusion</a:t>
            </a:r>
            <a:endParaRPr sz="1500">
              <a:solidFill>
                <a:schemeClr val="lt1"/>
              </a:solidFill>
              <a:latin typeface="Roboto"/>
              <a:ea typeface="Roboto"/>
              <a:cs typeface="Roboto"/>
              <a:sym typeface="Roboto"/>
            </a:endParaRPr>
          </a:p>
          <a:p>
            <a:pPr indent="0" lvl="0" marL="114300" rtl="0" algn="l">
              <a:lnSpc>
                <a:spcPct val="115000"/>
              </a:lnSpc>
              <a:spcBef>
                <a:spcPts val="0"/>
              </a:spcBef>
              <a:spcAft>
                <a:spcPts val="0"/>
              </a:spcAft>
              <a:buSzPts val="1800"/>
              <a:buNone/>
            </a:pPr>
            <a:r>
              <a:t/>
            </a:r>
            <a:endParaRPr sz="1500">
              <a:solidFill>
                <a:schemeClr val="lt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63062"/>
            <a:ext cx="2999100" cy="51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400">
                <a:solidFill>
                  <a:srgbClr val="C00000"/>
                </a:solidFill>
                <a:latin typeface="Roboto"/>
                <a:ea typeface="Roboto"/>
                <a:cs typeface="Roboto"/>
                <a:sym typeface="Roboto"/>
              </a:rPr>
              <a:t>Linear regression</a:t>
            </a:r>
            <a:br>
              <a:rPr i="0" lang="en-GB" sz="2400">
                <a:solidFill>
                  <a:srgbClr val="D5D5D5"/>
                </a:solidFill>
                <a:latin typeface="Roboto"/>
                <a:ea typeface="Roboto"/>
                <a:cs typeface="Roboto"/>
                <a:sym typeface="Roboto"/>
              </a:rPr>
            </a:br>
            <a:br>
              <a:rPr i="0" lang="en-GB" sz="2400">
                <a:solidFill>
                  <a:srgbClr val="D5D5D5"/>
                </a:solidFill>
                <a:latin typeface="Roboto"/>
                <a:ea typeface="Roboto"/>
                <a:cs typeface="Roboto"/>
                <a:sym typeface="Roboto"/>
              </a:rPr>
            </a:br>
            <a:endParaRPr sz="2400">
              <a:latin typeface="Roboto"/>
              <a:ea typeface="Roboto"/>
              <a:cs typeface="Roboto"/>
              <a:sym typeface="Roboto"/>
            </a:endParaRPr>
          </a:p>
        </p:txBody>
      </p:sp>
      <p:sp>
        <p:nvSpPr>
          <p:cNvPr id="240" name="Google Shape;240;p44"/>
          <p:cNvSpPr txBox="1"/>
          <p:nvPr>
            <p:ph idx="1" type="body"/>
          </p:nvPr>
        </p:nvSpPr>
        <p:spPr>
          <a:xfrm>
            <a:off x="94593" y="488731"/>
            <a:ext cx="8737800" cy="4591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500"/>
              </a:spcBef>
              <a:spcAft>
                <a:spcPts val="0"/>
              </a:spcAft>
              <a:buSzPts val="1800"/>
              <a:buNone/>
            </a:pPr>
            <a:r>
              <a:t/>
            </a:r>
            <a:endParaRPr sz="1500">
              <a:solidFill>
                <a:schemeClr val="lt1"/>
              </a:solidFill>
              <a:latin typeface="Roboto"/>
              <a:ea typeface="Roboto"/>
              <a:cs typeface="Roboto"/>
              <a:sym typeface="Roboto"/>
            </a:endParaRPr>
          </a:p>
          <a:p>
            <a:pPr indent="0" lvl="0" marL="457200" rtl="0" algn="l">
              <a:lnSpc>
                <a:spcPct val="115000"/>
              </a:lnSpc>
              <a:spcBef>
                <a:spcPts val="0"/>
              </a:spcBef>
              <a:spcAft>
                <a:spcPts val="0"/>
              </a:spcAft>
              <a:buSzPts val="1800"/>
              <a:buNone/>
            </a:pPr>
            <a:r>
              <a:t/>
            </a:r>
            <a:endParaRPr sz="1500">
              <a:solidFill>
                <a:schemeClr val="lt1"/>
              </a:solidFill>
              <a:latin typeface="Roboto"/>
              <a:ea typeface="Roboto"/>
              <a:cs typeface="Roboto"/>
              <a:sym typeface="Roboto"/>
            </a:endParaRPr>
          </a:p>
        </p:txBody>
      </p:sp>
      <p:pic>
        <p:nvPicPr>
          <p:cNvPr id="241" name="Google Shape;241;p44"/>
          <p:cNvPicPr preferRelativeResize="0"/>
          <p:nvPr/>
        </p:nvPicPr>
        <p:blipFill rotWithShape="1">
          <a:blip r:embed="rId3">
            <a:alphaModFix/>
          </a:blip>
          <a:srcRect b="0" l="0" r="0" t="0"/>
          <a:stretch/>
        </p:blipFill>
        <p:spPr>
          <a:xfrm>
            <a:off x="184375" y="775950"/>
            <a:ext cx="4128974" cy="3174625"/>
          </a:xfrm>
          <a:prstGeom prst="rect">
            <a:avLst/>
          </a:prstGeom>
          <a:noFill/>
          <a:ln>
            <a:noFill/>
          </a:ln>
        </p:spPr>
      </p:pic>
      <p:pic>
        <p:nvPicPr>
          <p:cNvPr id="242" name="Google Shape;242;p44"/>
          <p:cNvPicPr preferRelativeResize="0"/>
          <p:nvPr/>
        </p:nvPicPr>
        <p:blipFill rotWithShape="1">
          <a:blip r:embed="rId4">
            <a:alphaModFix/>
          </a:blip>
          <a:srcRect b="0" l="0" r="0" t="0"/>
          <a:stretch/>
        </p:blipFill>
        <p:spPr>
          <a:xfrm>
            <a:off x="94600" y="3950575"/>
            <a:ext cx="4218749" cy="1085150"/>
          </a:xfrm>
          <a:prstGeom prst="rect">
            <a:avLst/>
          </a:prstGeom>
          <a:noFill/>
          <a:ln>
            <a:noFill/>
          </a:ln>
        </p:spPr>
      </p:pic>
      <p:pic>
        <p:nvPicPr>
          <p:cNvPr id="243" name="Google Shape;243;p44"/>
          <p:cNvPicPr preferRelativeResize="0"/>
          <p:nvPr/>
        </p:nvPicPr>
        <p:blipFill rotWithShape="1">
          <a:blip r:embed="rId5">
            <a:alphaModFix/>
          </a:blip>
          <a:srcRect b="0" l="0" r="0" t="0"/>
          <a:stretch/>
        </p:blipFill>
        <p:spPr>
          <a:xfrm>
            <a:off x="4313350" y="684650"/>
            <a:ext cx="4736051" cy="42800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5"/>
          <p:cNvSpPr txBox="1"/>
          <p:nvPr>
            <p:ph type="title"/>
          </p:nvPr>
        </p:nvSpPr>
        <p:spPr>
          <a:xfrm>
            <a:off x="311700" y="63062"/>
            <a:ext cx="4126200" cy="57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i="0" lang="en-GB" sz="2400">
                <a:solidFill>
                  <a:srgbClr val="C00000"/>
                </a:solidFill>
                <a:latin typeface="Roboto"/>
                <a:ea typeface="Roboto"/>
                <a:cs typeface="Roboto"/>
                <a:sym typeface="Roboto"/>
              </a:rPr>
              <a:t>Polynomial Regression</a:t>
            </a:r>
            <a:br>
              <a:rPr b="0" i="0" lang="en-GB">
                <a:solidFill>
                  <a:srgbClr val="212121"/>
                </a:solidFill>
                <a:latin typeface="Roboto"/>
                <a:ea typeface="Roboto"/>
                <a:cs typeface="Roboto"/>
                <a:sym typeface="Roboto"/>
              </a:rPr>
            </a:br>
            <a:endParaRPr/>
          </a:p>
        </p:txBody>
      </p:sp>
      <p:sp>
        <p:nvSpPr>
          <p:cNvPr id="249" name="Google Shape;249;p45"/>
          <p:cNvSpPr txBox="1"/>
          <p:nvPr>
            <p:ph idx="1" type="body"/>
          </p:nvPr>
        </p:nvSpPr>
        <p:spPr>
          <a:xfrm>
            <a:off x="0" y="567558"/>
            <a:ext cx="9081000" cy="45129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SzPts val="1800"/>
              <a:buNone/>
            </a:pPr>
            <a:r>
              <a:t/>
            </a:r>
            <a:endParaRPr/>
          </a:p>
        </p:txBody>
      </p:sp>
      <p:pic>
        <p:nvPicPr>
          <p:cNvPr id="250" name="Google Shape;250;p45"/>
          <p:cNvPicPr preferRelativeResize="0"/>
          <p:nvPr/>
        </p:nvPicPr>
        <p:blipFill rotWithShape="1">
          <a:blip r:embed="rId3">
            <a:alphaModFix/>
          </a:blip>
          <a:srcRect b="0" l="0" r="0" t="0"/>
          <a:stretch/>
        </p:blipFill>
        <p:spPr>
          <a:xfrm>
            <a:off x="51900" y="770450"/>
            <a:ext cx="4200599" cy="2959675"/>
          </a:xfrm>
          <a:prstGeom prst="rect">
            <a:avLst/>
          </a:prstGeom>
          <a:noFill/>
          <a:ln>
            <a:noFill/>
          </a:ln>
        </p:spPr>
      </p:pic>
      <p:pic>
        <p:nvPicPr>
          <p:cNvPr id="251" name="Google Shape;251;p45"/>
          <p:cNvPicPr preferRelativeResize="0"/>
          <p:nvPr/>
        </p:nvPicPr>
        <p:blipFill rotWithShape="1">
          <a:blip r:embed="rId4">
            <a:alphaModFix/>
          </a:blip>
          <a:srcRect b="0" l="0" r="0" t="0"/>
          <a:stretch/>
        </p:blipFill>
        <p:spPr>
          <a:xfrm>
            <a:off x="4252500" y="684650"/>
            <a:ext cx="4828450" cy="4181526"/>
          </a:xfrm>
          <a:prstGeom prst="rect">
            <a:avLst/>
          </a:prstGeom>
          <a:noFill/>
          <a:ln>
            <a:noFill/>
          </a:ln>
        </p:spPr>
      </p:pic>
      <p:pic>
        <p:nvPicPr>
          <p:cNvPr id="252" name="Google Shape;252;p45"/>
          <p:cNvPicPr preferRelativeResize="0"/>
          <p:nvPr/>
        </p:nvPicPr>
        <p:blipFill rotWithShape="1">
          <a:blip r:embed="rId5">
            <a:alphaModFix/>
          </a:blip>
          <a:srcRect b="0" l="0" r="0" t="0"/>
          <a:stretch/>
        </p:blipFill>
        <p:spPr>
          <a:xfrm>
            <a:off x="51900" y="3910175"/>
            <a:ext cx="4040400" cy="1233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6"/>
          <p:cNvSpPr txBox="1"/>
          <p:nvPr>
            <p:ph type="title"/>
          </p:nvPr>
        </p:nvSpPr>
        <p:spPr>
          <a:xfrm>
            <a:off x="311700" y="55179"/>
            <a:ext cx="2541900" cy="61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i="0" lang="en-GB" sz="2400">
                <a:solidFill>
                  <a:srgbClr val="C00000"/>
                </a:solidFill>
                <a:latin typeface="Roboto"/>
                <a:ea typeface="Roboto"/>
                <a:cs typeface="Roboto"/>
                <a:sym typeface="Roboto"/>
              </a:rPr>
              <a:t>Lasso regression</a:t>
            </a:r>
            <a:br>
              <a:rPr b="0" i="0" lang="en-GB">
                <a:solidFill>
                  <a:srgbClr val="212121"/>
                </a:solidFill>
                <a:latin typeface="Roboto"/>
                <a:ea typeface="Roboto"/>
                <a:cs typeface="Roboto"/>
                <a:sym typeface="Roboto"/>
              </a:rPr>
            </a:br>
            <a:endParaRPr/>
          </a:p>
        </p:txBody>
      </p:sp>
      <p:sp>
        <p:nvSpPr>
          <p:cNvPr id="258" name="Google Shape;258;p46"/>
          <p:cNvSpPr txBox="1"/>
          <p:nvPr>
            <p:ph idx="1" type="body"/>
          </p:nvPr>
        </p:nvSpPr>
        <p:spPr>
          <a:xfrm>
            <a:off x="-12" y="4166399"/>
            <a:ext cx="4938300" cy="775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Roboto"/>
              <a:buChar char="➔"/>
            </a:pPr>
            <a:r>
              <a:rPr lang="en-GB" sz="1400">
                <a:solidFill>
                  <a:schemeClr val="lt1"/>
                </a:solidFill>
                <a:latin typeface="Roboto"/>
                <a:ea typeface="Roboto"/>
                <a:cs typeface="Roboto"/>
                <a:sym typeface="Roboto"/>
              </a:rPr>
              <a:t>R2 score is quite low.</a:t>
            </a:r>
            <a:endParaRPr sz="1400">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t/>
            </a:r>
            <a:endParaRPr sz="600">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en-GB" sz="1400">
                <a:solidFill>
                  <a:schemeClr val="lt1"/>
                </a:solidFill>
                <a:latin typeface="Roboto"/>
                <a:ea typeface="Roboto"/>
                <a:cs typeface="Roboto"/>
                <a:sym typeface="Roboto"/>
              </a:rPr>
              <a:t>The distribution is positively skewed.</a:t>
            </a:r>
            <a:endParaRPr sz="1400">
              <a:solidFill>
                <a:schemeClr val="lt1"/>
              </a:solidFill>
              <a:latin typeface="Roboto"/>
              <a:ea typeface="Roboto"/>
              <a:cs typeface="Roboto"/>
              <a:sym typeface="Roboto"/>
            </a:endParaRPr>
          </a:p>
        </p:txBody>
      </p:sp>
      <p:pic>
        <p:nvPicPr>
          <p:cNvPr id="259" name="Google Shape;259;p46"/>
          <p:cNvPicPr preferRelativeResize="0"/>
          <p:nvPr/>
        </p:nvPicPr>
        <p:blipFill rotWithShape="1">
          <a:blip r:embed="rId3">
            <a:alphaModFix/>
          </a:blip>
          <a:srcRect b="0" l="0" r="0" t="0"/>
          <a:stretch/>
        </p:blipFill>
        <p:spPr>
          <a:xfrm>
            <a:off x="155875" y="748875"/>
            <a:ext cx="4728025" cy="3247387"/>
          </a:xfrm>
          <a:prstGeom prst="rect">
            <a:avLst/>
          </a:prstGeom>
          <a:noFill/>
          <a:ln>
            <a:noFill/>
          </a:ln>
        </p:spPr>
      </p:pic>
      <p:pic>
        <p:nvPicPr>
          <p:cNvPr id="260" name="Google Shape;260;p46"/>
          <p:cNvPicPr preferRelativeResize="0"/>
          <p:nvPr/>
        </p:nvPicPr>
        <p:blipFill rotWithShape="1">
          <a:blip r:embed="rId4">
            <a:alphaModFix/>
          </a:blip>
          <a:srcRect b="0" l="0" r="0" t="2085"/>
          <a:stretch/>
        </p:blipFill>
        <p:spPr>
          <a:xfrm>
            <a:off x="5001250" y="670025"/>
            <a:ext cx="3986900" cy="33922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7"/>
          <p:cNvSpPr txBox="1"/>
          <p:nvPr>
            <p:ph type="title"/>
          </p:nvPr>
        </p:nvSpPr>
        <p:spPr>
          <a:xfrm>
            <a:off x="235625" y="0"/>
            <a:ext cx="6139200" cy="57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300">
                <a:latin typeface="Roboto"/>
                <a:ea typeface="Roboto"/>
                <a:cs typeface="Roboto"/>
                <a:sym typeface="Roboto"/>
              </a:rPr>
              <a:t>Hyperparameter Tuning on Lasso Regression</a:t>
            </a:r>
            <a:endParaRPr b="1" sz="2300">
              <a:latin typeface="Roboto"/>
              <a:ea typeface="Roboto"/>
              <a:cs typeface="Roboto"/>
              <a:sym typeface="Roboto"/>
            </a:endParaRPr>
          </a:p>
        </p:txBody>
      </p:sp>
      <p:sp>
        <p:nvSpPr>
          <p:cNvPr id="266" name="Google Shape;266;p47"/>
          <p:cNvSpPr txBox="1"/>
          <p:nvPr>
            <p:ph idx="1" type="body"/>
          </p:nvPr>
        </p:nvSpPr>
        <p:spPr>
          <a:xfrm>
            <a:off x="28900" y="4402800"/>
            <a:ext cx="5256600" cy="7407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134F5C"/>
              </a:buClr>
              <a:buSzPts val="1300"/>
              <a:buFont typeface="Roboto"/>
              <a:buChar char="➔"/>
            </a:pPr>
            <a:r>
              <a:rPr b="0" i="0" lang="en-GB" sz="1300">
                <a:solidFill>
                  <a:srgbClr val="134F5C"/>
                </a:solidFill>
                <a:latin typeface="Roboto"/>
                <a:ea typeface="Roboto"/>
                <a:cs typeface="Roboto"/>
                <a:sym typeface="Roboto"/>
              </a:rPr>
              <a:t>RMSE and MAE are reduced significantly for lasso regression.</a:t>
            </a:r>
            <a:endParaRPr sz="1300">
              <a:solidFill>
                <a:srgbClr val="134F5C"/>
              </a:solidFill>
              <a:latin typeface="Roboto"/>
              <a:ea typeface="Roboto"/>
              <a:cs typeface="Roboto"/>
              <a:sym typeface="Roboto"/>
            </a:endParaRPr>
          </a:p>
          <a:p>
            <a:pPr indent="0" lvl="0" marL="457200" rtl="0" algn="l">
              <a:lnSpc>
                <a:spcPct val="115000"/>
              </a:lnSpc>
              <a:spcBef>
                <a:spcPts val="0"/>
              </a:spcBef>
              <a:spcAft>
                <a:spcPts val="0"/>
              </a:spcAft>
              <a:buNone/>
            </a:pPr>
            <a:r>
              <a:t/>
            </a:r>
            <a:endParaRPr sz="500">
              <a:solidFill>
                <a:srgbClr val="134F5C"/>
              </a:solidFill>
              <a:latin typeface="Roboto"/>
              <a:ea typeface="Roboto"/>
              <a:cs typeface="Roboto"/>
              <a:sym typeface="Roboto"/>
            </a:endParaRPr>
          </a:p>
          <a:p>
            <a:pPr indent="-311150" lvl="0" marL="457200" rtl="0" algn="l">
              <a:lnSpc>
                <a:spcPct val="115000"/>
              </a:lnSpc>
              <a:spcBef>
                <a:spcPts val="0"/>
              </a:spcBef>
              <a:spcAft>
                <a:spcPts val="0"/>
              </a:spcAft>
              <a:buClr>
                <a:srgbClr val="134F5C"/>
              </a:buClr>
              <a:buSzPts val="1300"/>
              <a:buFont typeface="Roboto"/>
              <a:buChar char="➔"/>
            </a:pPr>
            <a:r>
              <a:rPr b="0" i="0" lang="en-GB" sz="1300">
                <a:solidFill>
                  <a:srgbClr val="134F5C"/>
                </a:solidFill>
                <a:latin typeface="Roboto"/>
                <a:ea typeface="Roboto"/>
                <a:cs typeface="Roboto"/>
                <a:sym typeface="Roboto"/>
              </a:rPr>
              <a:t>R2-score has been increased by 20%.</a:t>
            </a:r>
            <a:endParaRPr sz="1700"/>
          </a:p>
        </p:txBody>
      </p:sp>
      <p:pic>
        <p:nvPicPr>
          <p:cNvPr id="267" name="Google Shape;267;p47"/>
          <p:cNvPicPr preferRelativeResize="0"/>
          <p:nvPr/>
        </p:nvPicPr>
        <p:blipFill rotWithShape="1">
          <a:blip r:embed="rId3">
            <a:alphaModFix/>
          </a:blip>
          <a:srcRect b="0" l="0" r="0" t="0"/>
          <a:stretch/>
        </p:blipFill>
        <p:spPr>
          <a:xfrm>
            <a:off x="28900" y="574625"/>
            <a:ext cx="5311450" cy="3760087"/>
          </a:xfrm>
          <a:prstGeom prst="rect">
            <a:avLst/>
          </a:prstGeom>
          <a:noFill/>
          <a:ln>
            <a:noFill/>
          </a:ln>
        </p:spPr>
      </p:pic>
      <p:pic>
        <p:nvPicPr>
          <p:cNvPr id="268" name="Google Shape;268;p47"/>
          <p:cNvPicPr preferRelativeResize="0"/>
          <p:nvPr/>
        </p:nvPicPr>
        <p:blipFill rotWithShape="1">
          <a:blip r:embed="rId4">
            <a:alphaModFix/>
          </a:blip>
          <a:srcRect b="0" l="0" r="0" t="0"/>
          <a:stretch/>
        </p:blipFill>
        <p:spPr>
          <a:xfrm>
            <a:off x="5340350" y="517300"/>
            <a:ext cx="3758001" cy="3817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8"/>
          <p:cNvSpPr txBox="1"/>
          <p:nvPr>
            <p:ph type="title"/>
          </p:nvPr>
        </p:nvSpPr>
        <p:spPr>
          <a:xfrm>
            <a:off x="304100" y="45650"/>
            <a:ext cx="2904600" cy="50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400">
                <a:latin typeface="Roboto"/>
                <a:ea typeface="Roboto"/>
                <a:cs typeface="Roboto"/>
                <a:sym typeface="Roboto"/>
              </a:rPr>
              <a:t>Ridge Regression</a:t>
            </a:r>
            <a:br>
              <a:rPr b="1" lang="en-GB" sz="2400">
                <a:latin typeface="Roboto"/>
                <a:ea typeface="Roboto"/>
                <a:cs typeface="Roboto"/>
                <a:sym typeface="Roboto"/>
              </a:rPr>
            </a:br>
            <a:endParaRPr b="1" sz="2400">
              <a:latin typeface="Roboto"/>
              <a:ea typeface="Roboto"/>
              <a:cs typeface="Roboto"/>
              <a:sym typeface="Roboto"/>
            </a:endParaRPr>
          </a:p>
        </p:txBody>
      </p:sp>
      <p:sp>
        <p:nvSpPr>
          <p:cNvPr id="274" name="Google Shape;274;p48"/>
          <p:cNvSpPr txBox="1"/>
          <p:nvPr>
            <p:ph idx="1" type="body"/>
          </p:nvPr>
        </p:nvSpPr>
        <p:spPr>
          <a:xfrm>
            <a:off x="76075" y="4246475"/>
            <a:ext cx="6549900" cy="803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134F5C"/>
              </a:buClr>
              <a:buSzPts val="1400"/>
              <a:buFont typeface="Roboto"/>
              <a:buChar char="➔"/>
            </a:pPr>
            <a:r>
              <a:rPr b="0" i="0" lang="en-GB" sz="1400">
                <a:solidFill>
                  <a:srgbClr val="134F5C"/>
                </a:solidFill>
                <a:latin typeface="Roboto"/>
                <a:ea typeface="Roboto"/>
                <a:cs typeface="Roboto"/>
                <a:sym typeface="Roboto"/>
              </a:rPr>
              <a:t>We can see that residuals are normally distributed</a:t>
            </a:r>
            <a:r>
              <a:rPr lang="en-GB" sz="1400">
                <a:solidFill>
                  <a:srgbClr val="134F5C"/>
                </a:solidFill>
                <a:latin typeface="Roboto"/>
                <a:ea typeface="Roboto"/>
                <a:cs typeface="Roboto"/>
                <a:sym typeface="Roboto"/>
              </a:rPr>
              <a:t> </a:t>
            </a:r>
            <a:r>
              <a:rPr b="0" i="0" lang="en-GB" sz="1400">
                <a:solidFill>
                  <a:srgbClr val="134F5C"/>
                </a:solidFill>
                <a:latin typeface="Roboto"/>
                <a:ea typeface="Roboto"/>
                <a:cs typeface="Roboto"/>
                <a:sym typeface="Roboto"/>
              </a:rPr>
              <a:t>when we use ridge regression.</a:t>
            </a:r>
            <a:endParaRPr sz="1400">
              <a:solidFill>
                <a:srgbClr val="134F5C"/>
              </a:solidFill>
            </a:endParaRPr>
          </a:p>
        </p:txBody>
      </p:sp>
      <p:pic>
        <p:nvPicPr>
          <p:cNvPr id="275" name="Google Shape;275;p48"/>
          <p:cNvPicPr preferRelativeResize="0"/>
          <p:nvPr/>
        </p:nvPicPr>
        <p:blipFill rotWithShape="1">
          <a:blip r:embed="rId3">
            <a:alphaModFix/>
          </a:blip>
          <a:srcRect b="0" l="0" r="0" t="0"/>
          <a:stretch/>
        </p:blipFill>
        <p:spPr>
          <a:xfrm>
            <a:off x="116400" y="747950"/>
            <a:ext cx="4775100" cy="3300825"/>
          </a:xfrm>
          <a:prstGeom prst="rect">
            <a:avLst/>
          </a:prstGeom>
          <a:noFill/>
          <a:ln>
            <a:noFill/>
          </a:ln>
        </p:spPr>
      </p:pic>
      <p:pic>
        <p:nvPicPr>
          <p:cNvPr id="276" name="Google Shape;276;p48"/>
          <p:cNvPicPr preferRelativeResize="0"/>
          <p:nvPr/>
        </p:nvPicPr>
        <p:blipFill rotWithShape="1">
          <a:blip r:embed="rId4">
            <a:alphaModFix/>
          </a:blip>
          <a:srcRect b="0" l="0" r="0" t="1263"/>
          <a:stretch/>
        </p:blipFill>
        <p:spPr>
          <a:xfrm>
            <a:off x="4950025" y="707475"/>
            <a:ext cx="4140724" cy="33412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9"/>
          <p:cNvSpPr txBox="1"/>
          <p:nvPr>
            <p:ph type="title"/>
          </p:nvPr>
        </p:nvSpPr>
        <p:spPr>
          <a:xfrm>
            <a:off x="311700" y="0"/>
            <a:ext cx="6991200" cy="57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300">
                <a:latin typeface="Roboto"/>
                <a:ea typeface="Roboto"/>
                <a:cs typeface="Roboto"/>
                <a:sym typeface="Roboto"/>
              </a:rPr>
              <a:t>Hyperparameter tuning on Ridge Regression</a:t>
            </a:r>
            <a:endParaRPr b="1" sz="2300">
              <a:latin typeface="Roboto"/>
              <a:ea typeface="Roboto"/>
              <a:cs typeface="Roboto"/>
              <a:sym typeface="Roboto"/>
            </a:endParaRPr>
          </a:p>
        </p:txBody>
      </p:sp>
      <p:sp>
        <p:nvSpPr>
          <p:cNvPr id="282" name="Google Shape;282;p49"/>
          <p:cNvSpPr txBox="1"/>
          <p:nvPr>
            <p:ph idx="1" type="body"/>
          </p:nvPr>
        </p:nvSpPr>
        <p:spPr>
          <a:xfrm>
            <a:off x="5918475" y="1021250"/>
            <a:ext cx="3347100" cy="2873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134F5C"/>
              </a:buClr>
              <a:buSzPts val="1400"/>
              <a:buFont typeface="Roboto"/>
              <a:buChar char="➔"/>
            </a:pPr>
            <a:r>
              <a:rPr i="0" lang="en-GB" sz="1400">
                <a:solidFill>
                  <a:srgbClr val="134F5C"/>
                </a:solidFill>
                <a:latin typeface="Roboto"/>
                <a:ea typeface="Roboto"/>
                <a:cs typeface="Roboto"/>
                <a:sym typeface="Roboto"/>
              </a:rPr>
              <a:t>After hyperparameter tuning </a:t>
            </a:r>
            <a:endParaRPr i="0" sz="1400">
              <a:solidFill>
                <a:srgbClr val="134F5C"/>
              </a:solidFill>
              <a:latin typeface="Roboto"/>
              <a:ea typeface="Roboto"/>
              <a:cs typeface="Roboto"/>
              <a:sym typeface="Roboto"/>
            </a:endParaRPr>
          </a:p>
          <a:p>
            <a:pPr indent="0" lvl="0" marL="457200" rtl="0" algn="l">
              <a:lnSpc>
                <a:spcPct val="115000"/>
              </a:lnSpc>
              <a:spcBef>
                <a:spcPts val="0"/>
              </a:spcBef>
              <a:spcAft>
                <a:spcPts val="0"/>
              </a:spcAft>
              <a:buNone/>
            </a:pPr>
            <a:r>
              <a:rPr lang="en-GB" sz="1400">
                <a:solidFill>
                  <a:srgbClr val="134F5C"/>
                </a:solidFill>
                <a:latin typeface="Roboto"/>
                <a:ea typeface="Roboto"/>
                <a:cs typeface="Roboto"/>
                <a:sym typeface="Roboto"/>
              </a:rPr>
              <a:t>there is no </a:t>
            </a:r>
            <a:r>
              <a:rPr i="0" lang="en-GB" sz="1400">
                <a:solidFill>
                  <a:srgbClr val="134F5C"/>
                </a:solidFill>
                <a:latin typeface="Roboto"/>
                <a:ea typeface="Roboto"/>
                <a:cs typeface="Roboto"/>
                <a:sym typeface="Roboto"/>
              </a:rPr>
              <a:t>significant change </a:t>
            </a:r>
            <a:endParaRPr i="0" sz="1400">
              <a:solidFill>
                <a:srgbClr val="134F5C"/>
              </a:solidFill>
              <a:latin typeface="Roboto"/>
              <a:ea typeface="Roboto"/>
              <a:cs typeface="Roboto"/>
              <a:sym typeface="Roboto"/>
            </a:endParaRPr>
          </a:p>
          <a:p>
            <a:pPr indent="0" lvl="0" marL="457200" rtl="0" algn="l">
              <a:lnSpc>
                <a:spcPct val="115000"/>
              </a:lnSpc>
              <a:spcBef>
                <a:spcPts val="0"/>
              </a:spcBef>
              <a:spcAft>
                <a:spcPts val="0"/>
              </a:spcAft>
              <a:buNone/>
            </a:pPr>
            <a:r>
              <a:rPr i="0" lang="en-GB" sz="1400">
                <a:solidFill>
                  <a:srgbClr val="134F5C"/>
                </a:solidFill>
                <a:latin typeface="Roboto"/>
                <a:ea typeface="Roboto"/>
                <a:cs typeface="Roboto"/>
                <a:sym typeface="Roboto"/>
              </a:rPr>
              <a:t>in R2-score for ridge regression. </a:t>
            </a:r>
            <a:endParaRPr i="0" sz="1400">
              <a:solidFill>
                <a:srgbClr val="134F5C"/>
              </a:solidFill>
              <a:latin typeface="Roboto"/>
              <a:ea typeface="Roboto"/>
              <a:cs typeface="Roboto"/>
              <a:sym typeface="Roboto"/>
            </a:endParaRPr>
          </a:p>
          <a:p>
            <a:pPr indent="0" lvl="0" marL="457200" rtl="0" algn="l">
              <a:lnSpc>
                <a:spcPct val="115000"/>
              </a:lnSpc>
              <a:spcBef>
                <a:spcPts val="0"/>
              </a:spcBef>
              <a:spcAft>
                <a:spcPts val="0"/>
              </a:spcAft>
              <a:buNone/>
            </a:pPr>
            <a:r>
              <a:t/>
            </a:r>
            <a:endParaRPr sz="1400">
              <a:solidFill>
                <a:srgbClr val="134F5C"/>
              </a:solidFill>
              <a:latin typeface="Roboto"/>
              <a:ea typeface="Roboto"/>
              <a:cs typeface="Roboto"/>
              <a:sym typeface="Roboto"/>
            </a:endParaRPr>
          </a:p>
          <a:p>
            <a:pPr indent="0" lvl="0" marL="457200" rtl="0" algn="l">
              <a:lnSpc>
                <a:spcPct val="115000"/>
              </a:lnSpc>
              <a:spcBef>
                <a:spcPts val="0"/>
              </a:spcBef>
              <a:spcAft>
                <a:spcPts val="0"/>
              </a:spcAft>
              <a:buNone/>
            </a:pPr>
            <a:r>
              <a:t/>
            </a:r>
            <a:endParaRPr sz="1400">
              <a:solidFill>
                <a:srgbClr val="134F5C"/>
              </a:solidFill>
              <a:latin typeface="Roboto"/>
              <a:ea typeface="Roboto"/>
              <a:cs typeface="Roboto"/>
              <a:sym typeface="Roboto"/>
            </a:endParaRPr>
          </a:p>
          <a:p>
            <a:pPr indent="-317500" lvl="0" marL="457200" rtl="0" algn="l">
              <a:lnSpc>
                <a:spcPct val="115000"/>
              </a:lnSpc>
              <a:spcBef>
                <a:spcPts val="0"/>
              </a:spcBef>
              <a:spcAft>
                <a:spcPts val="0"/>
              </a:spcAft>
              <a:buClr>
                <a:srgbClr val="134F5C"/>
              </a:buClr>
              <a:buSzPts val="1400"/>
              <a:buFont typeface="Roboto"/>
              <a:buChar char="➔"/>
            </a:pPr>
            <a:r>
              <a:rPr lang="en-GB" sz="1400">
                <a:solidFill>
                  <a:srgbClr val="134F5C"/>
                </a:solidFill>
                <a:latin typeface="Roboto"/>
                <a:ea typeface="Roboto"/>
                <a:cs typeface="Roboto"/>
                <a:sym typeface="Roboto"/>
              </a:rPr>
              <a:t>T</a:t>
            </a:r>
            <a:r>
              <a:rPr i="0" lang="en-GB" sz="1400">
                <a:solidFill>
                  <a:srgbClr val="134F5C"/>
                </a:solidFill>
                <a:latin typeface="Roboto"/>
                <a:ea typeface="Roboto"/>
                <a:cs typeface="Roboto"/>
                <a:sym typeface="Roboto"/>
              </a:rPr>
              <a:t>he RMSE and MAE are almost same before and after tuning.</a:t>
            </a:r>
            <a:endParaRPr i="0" sz="1400">
              <a:solidFill>
                <a:srgbClr val="134F5C"/>
              </a:solidFill>
              <a:latin typeface="Roboto"/>
              <a:ea typeface="Roboto"/>
              <a:cs typeface="Roboto"/>
              <a:sym typeface="Roboto"/>
            </a:endParaRPr>
          </a:p>
          <a:p>
            <a:pPr indent="0" lvl="0" marL="457200" rtl="0" algn="l">
              <a:lnSpc>
                <a:spcPct val="115000"/>
              </a:lnSpc>
              <a:spcBef>
                <a:spcPts val="0"/>
              </a:spcBef>
              <a:spcAft>
                <a:spcPts val="0"/>
              </a:spcAft>
              <a:buNone/>
            </a:pPr>
            <a:r>
              <a:t/>
            </a:r>
            <a:endParaRPr sz="1400">
              <a:solidFill>
                <a:srgbClr val="134F5C"/>
              </a:solidFill>
              <a:latin typeface="Roboto"/>
              <a:ea typeface="Roboto"/>
              <a:cs typeface="Roboto"/>
              <a:sym typeface="Roboto"/>
            </a:endParaRPr>
          </a:p>
          <a:p>
            <a:pPr indent="0" lvl="0" marL="457200" rtl="0" algn="l">
              <a:lnSpc>
                <a:spcPct val="115000"/>
              </a:lnSpc>
              <a:spcBef>
                <a:spcPts val="0"/>
              </a:spcBef>
              <a:spcAft>
                <a:spcPts val="0"/>
              </a:spcAft>
              <a:buNone/>
            </a:pPr>
            <a:r>
              <a:t/>
            </a:r>
            <a:endParaRPr sz="1400">
              <a:solidFill>
                <a:srgbClr val="134F5C"/>
              </a:solidFill>
              <a:latin typeface="Roboto"/>
              <a:ea typeface="Roboto"/>
              <a:cs typeface="Roboto"/>
              <a:sym typeface="Roboto"/>
            </a:endParaRPr>
          </a:p>
          <a:p>
            <a:pPr indent="-317500" lvl="0" marL="457200" rtl="0" algn="l">
              <a:lnSpc>
                <a:spcPct val="115000"/>
              </a:lnSpc>
              <a:spcBef>
                <a:spcPts val="0"/>
              </a:spcBef>
              <a:spcAft>
                <a:spcPts val="0"/>
              </a:spcAft>
              <a:buClr>
                <a:srgbClr val="134F5C"/>
              </a:buClr>
              <a:buSzPts val="1400"/>
              <a:buFont typeface="Roboto"/>
              <a:buChar char="➔"/>
            </a:pPr>
            <a:r>
              <a:rPr lang="en-GB" sz="1400">
                <a:solidFill>
                  <a:srgbClr val="134F5C"/>
                </a:solidFill>
                <a:latin typeface="Roboto"/>
                <a:ea typeface="Roboto"/>
                <a:cs typeface="Roboto"/>
                <a:sym typeface="Roboto"/>
              </a:rPr>
              <a:t>The distribution of residuals is also normal distribution.</a:t>
            </a:r>
            <a:endParaRPr sz="1400">
              <a:solidFill>
                <a:srgbClr val="134F5C"/>
              </a:solidFill>
              <a:latin typeface="Roboto"/>
              <a:ea typeface="Roboto"/>
              <a:cs typeface="Roboto"/>
              <a:sym typeface="Roboto"/>
            </a:endParaRPr>
          </a:p>
          <a:p>
            <a:pPr indent="0" lvl="0" marL="0" rtl="0" algn="l">
              <a:lnSpc>
                <a:spcPct val="115000"/>
              </a:lnSpc>
              <a:spcBef>
                <a:spcPts val="0"/>
              </a:spcBef>
              <a:spcAft>
                <a:spcPts val="0"/>
              </a:spcAft>
              <a:buNone/>
            </a:pPr>
            <a:r>
              <a:t/>
            </a:r>
            <a:endParaRPr sz="1400">
              <a:solidFill>
                <a:srgbClr val="134F5C"/>
              </a:solidFill>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br>
              <a:rPr lang="en-GB" sz="1400">
                <a:latin typeface="Roboto"/>
                <a:ea typeface="Roboto"/>
                <a:cs typeface="Roboto"/>
                <a:sym typeface="Roboto"/>
              </a:rPr>
            </a:br>
            <a:endParaRPr sz="1400">
              <a:latin typeface="Roboto"/>
              <a:ea typeface="Roboto"/>
              <a:cs typeface="Roboto"/>
              <a:sym typeface="Roboto"/>
            </a:endParaRPr>
          </a:p>
        </p:txBody>
      </p:sp>
      <p:pic>
        <p:nvPicPr>
          <p:cNvPr id="283" name="Google Shape;283;p49"/>
          <p:cNvPicPr preferRelativeResize="0"/>
          <p:nvPr/>
        </p:nvPicPr>
        <p:blipFill rotWithShape="1">
          <a:blip r:embed="rId3">
            <a:alphaModFix/>
          </a:blip>
          <a:srcRect b="0" l="0" r="0" t="0"/>
          <a:stretch/>
        </p:blipFill>
        <p:spPr>
          <a:xfrm>
            <a:off x="53225" y="574500"/>
            <a:ext cx="5941325" cy="45690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0"/>
          <p:cNvSpPr txBox="1"/>
          <p:nvPr>
            <p:ph type="title"/>
          </p:nvPr>
        </p:nvSpPr>
        <p:spPr>
          <a:xfrm>
            <a:off x="311700" y="63062"/>
            <a:ext cx="7673400" cy="63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400">
                <a:solidFill>
                  <a:srgbClr val="C00000"/>
                </a:solidFill>
                <a:latin typeface="Roboto"/>
                <a:ea typeface="Roboto"/>
                <a:cs typeface="Roboto"/>
                <a:sym typeface="Roboto"/>
              </a:rPr>
              <a:t>E</a:t>
            </a:r>
            <a:r>
              <a:rPr b="1" i="0" lang="en-GB" sz="2400">
                <a:solidFill>
                  <a:srgbClr val="C00000"/>
                </a:solidFill>
                <a:latin typeface="Roboto"/>
                <a:ea typeface="Roboto"/>
                <a:cs typeface="Roboto"/>
                <a:sym typeface="Roboto"/>
              </a:rPr>
              <a:t>lastic net</a:t>
            </a:r>
            <a:br>
              <a:rPr b="0" i="0" lang="en-GB">
                <a:solidFill>
                  <a:srgbClr val="C00000"/>
                </a:solidFill>
                <a:latin typeface="Roboto"/>
                <a:ea typeface="Roboto"/>
                <a:cs typeface="Roboto"/>
                <a:sym typeface="Roboto"/>
              </a:rPr>
            </a:br>
            <a:endParaRPr>
              <a:solidFill>
                <a:srgbClr val="C00000"/>
              </a:solidFill>
            </a:endParaRPr>
          </a:p>
        </p:txBody>
      </p:sp>
      <p:sp>
        <p:nvSpPr>
          <p:cNvPr id="289" name="Google Shape;289;p50"/>
          <p:cNvSpPr txBox="1"/>
          <p:nvPr>
            <p:ph idx="1" type="body"/>
          </p:nvPr>
        </p:nvSpPr>
        <p:spPr>
          <a:xfrm>
            <a:off x="0" y="4191624"/>
            <a:ext cx="9144000" cy="836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134F5C"/>
              </a:buClr>
              <a:buSzPts val="1400"/>
              <a:buFont typeface="Roboto"/>
              <a:buChar char="➔"/>
            </a:pPr>
            <a:r>
              <a:rPr lang="en-GB" sz="1400">
                <a:solidFill>
                  <a:srgbClr val="134F5C"/>
                </a:solidFill>
                <a:latin typeface="Roboto"/>
                <a:ea typeface="Roboto"/>
                <a:cs typeface="Roboto"/>
                <a:sym typeface="Roboto"/>
              </a:rPr>
              <a:t>R2 score is low.</a:t>
            </a:r>
            <a:endParaRPr sz="1400">
              <a:solidFill>
                <a:srgbClr val="134F5C"/>
              </a:solidFill>
              <a:latin typeface="Roboto"/>
              <a:ea typeface="Roboto"/>
              <a:cs typeface="Roboto"/>
              <a:sym typeface="Roboto"/>
            </a:endParaRPr>
          </a:p>
          <a:p>
            <a:pPr indent="0" lvl="0" marL="457200" rtl="0" algn="l">
              <a:lnSpc>
                <a:spcPct val="115000"/>
              </a:lnSpc>
              <a:spcBef>
                <a:spcPts val="0"/>
              </a:spcBef>
              <a:spcAft>
                <a:spcPts val="0"/>
              </a:spcAft>
              <a:buNone/>
            </a:pPr>
            <a:r>
              <a:t/>
            </a:r>
            <a:endParaRPr sz="400">
              <a:solidFill>
                <a:srgbClr val="134F5C"/>
              </a:solidFill>
              <a:latin typeface="Roboto"/>
              <a:ea typeface="Roboto"/>
              <a:cs typeface="Roboto"/>
              <a:sym typeface="Roboto"/>
            </a:endParaRPr>
          </a:p>
          <a:p>
            <a:pPr indent="-317500" lvl="0" marL="457200" rtl="0" algn="l">
              <a:lnSpc>
                <a:spcPct val="115000"/>
              </a:lnSpc>
              <a:spcBef>
                <a:spcPts val="0"/>
              </a:spcBef>
              <a:spcAft>
                <a:spcPts val="0"/>
              </a:spcAft>
              <a:buClr>
                <a:srgbClr val="134F5C"/>
              </a:buClr>
              <a:buSzPts val="1400"/>
              <a:buFont typeface="Roboto"/>
              <a:buChar char="➔"/>
            </a:pPr>
            <a:r>
              <a:rPr lang="en-GB" sz="1400">
                <a:solidFill>
                  <a:srgbClr val="134F5C"/>
                </a:solidFill>
                <a:latin typeface="Roboto"/>
                <a:ea typeface="Roboto"/>
                <a:cs typeface="Roboto"/>
                <a:sym typeface="Roboto"/>
              </a:rPr>
              <a:t>There is</a:t>
            </a:r>
            <a:r>
              <a:rPr i="0" lang="en-GB" sz="1400">
                <a:solidFill>
                  <a:srgbClr val="134F5C"/>
                </a:solidFill>
                <a:latin typeface="Roboto"/>
                <a:ea typeface="Roboto"/>
                <a:cs typeface="Roboto"/>
                <a:sym typeface="Roboto"/>
              </a:rPr>
              <a:t> positive skewness in the distribution of residuals for elastic net.</a:t>
            </a:r>
            <a:endParaRPr sz="1400">
              <a:solidFill>
                <a:srgbClr val="134F5C"/>
              </a:solidFill>
              <a:latin typeface="Roboto"/>
              <a:ea typeface="Roboto"/>
              <a:cs typeface="Roboto"/>
              <a:sym typeface="Roboto"/>
            </a:endParaRPr>
          </a:p>
        </p:txBody>
      </p:sp>
      <p:pic>
        <p:nvPicPr>
          <p:cNvPr id="290" name="Google Shape;290;p50"/>
          <p:cNvPicPr preferRelativeResize="0"/>
          <p:nvPr/>
        </p:nvPicPr>
        <p:blipFill rotWithShape="1">
          <a:blip r:embed="rId3">
            <a:alphaModFix/>
          </a:blip>
          <a:srcRect b="0" l="0" r="0" t="0"/>
          <a:stretch/>
        </p:blipFill>
        <p:spPr>
          <a:xfrm>
            <a:off x="99975" y="693675"/>
            <a:ext cx="4646999" cy="3342025"/>
          </a:xfrm>
          <a:prstGeom prst="rect">
            <a:avLst/>
          </a:prstGeom>
          <a:noFill/>
          <a:ln>
            <a:noFill/>
          </a:ln>
        </p:spPr>
      </p:pic>
      <p:pic>
        <p:nvPicPr>
          <p:cNvPr id="291" name="Google Shape;291;p50"/>
          <p:cNvPicPr preferRelativeResize="0"/>
          <p:nvPr/>
        </p:nvPicPr>
        <p:blipFill rotWithShape="1">
          <a:blip r:embed="rId4">
            <a:alphaModFix/>
          </a:blip>
          <a:srcRect b="0" l="0" r="0" t="1883"/>
          <a:stretch/>
        </p:blipFill>
        <p:spPr>
          <a:xfrm>
            <a:off x="4794375" y="693675"/>
            <a:ext cx="4303974" cy="34979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1"/>
          <p:cNvSpPr txBox="1"/>
          <p:nvPr>
            <p:ph type="title"/>
          </p:nvPr>
        </p:nvSpPr>
        <p:spPr>
          <a:xfrm>
            <a:off x="258450" y="0"/>
            <a:ext cx="5411100" cy="57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200">
                <a:latin typeface="Roboto"/>
                <a:ea typeface="Roboto"/>
                <a:cs typeface="Roboto"/>
                <a:sym typeface="Roboto"/>
              </a:rPr>
              <a:t>Hyperparameter Tuning on Elastic net</a:t>
            </a:r>
            <a:endParaRPr b="1" sz="2200">
              <a:latin typeface="Roboto"/>
              <a:ea typeface="Roboto"/>
              <a:cs typeface="Roboto"/>
              <a:sym typeface="Roboto"/>
            </a:endParaRPr>
          </a:p>
        </p:txBody>
      </p:sp>
      <p:sp>
        <p:nvSpPr>
          <p:cNvPr id="297" name="Google Shape;297;p51"/>
          <p:cNvSpPr txBox="1"/>
          <p:nvPr>
            <p:ph idx="1" type="body"/>
          </p:nvPr>
        </p:nvSpPr>
        <p:spPr>
          <a:xfrm>
            <a:off x="5242025" y="3477300"/>
            <a:ext cx="3841800" cy="15816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134F5C"/>
              </a:buClr>
              <a:buSzPts val="1300"/>
              <a:buChar char="➔"/>
            </a:pPr>
            <a:r>
              <a:rPr b="0" i="0" lang="en-GB" sz="1300">
                <a:solidFill>
                  <a:srgbClr val="134F5C"/>
                </a:solidFill>
                <a:latin typeface="Roboto"/>
                <a:ea typeface="Roboto"/>
                <a:cs typeface="Roboto"/>
                <a:sym typeface="Roboto"/>
              </a:rPr>
              <a:t>R2</a:t>
            </a:r>
            <a:r>
              <a:rPr lang="en-GB" sz="1300">
                <a:solidFill>
                  <a:srgbClr val="134F5C"/>
                </a:solidFill>
                <a:latin typeface="Roboto"/>
                <a:ea typeface="Roboto"/>
                <a:cs typeface="Roboto"/>
                <a:sym typeface="Roboto"/>
              </a:rPr>
              <a:t> </a:t>
            </a:r>
            <a:r>
              <a:rPr b="0" i="0" lang="en-GB" sz="1300">
                <a:solidFill>
                  <a:srgbClr val="134F5C"/>
                </a:solidFill>
                <a:latin typeface="Roboto"/>
                <a:ea typeface="Roboto"/>
                <a:cs typeface="Roboto"/>
                <a:sym typeface="Roboto"/>
              </a:rPr>
              <a:t>score for elastic net increased by 20%.</a:t>
            </a:r>
            <a:endParaRPr sz="1300">
              <a:solidFill>
                <a:srgbClr val="134F5C"/>
              </a:solidFill>
            </a:endParaRPr>
          </a:p>
          <a:p>
            <a:pPr indent="0" lvl="0" marL="457200" rtl="0" algn="l">
              <a:lnSpc>
                <a:spcPct val="115000"/>
              </a:lnSpc>
              <a:spcBef>
                <a:spcPts val="0"/>
              </a:spcBef>
              <a:spcAft>
                <a:spcPts val="0"/>
              </a:spcAft>
              <a:buNone/>
            </a:pPr>
            <a:r>
              <a:t/>
            </a:r>
            <a:endParaRPr sz="800">
              <a:solidFill>
                <a:srgbClr val="134F5C"/>
              </a:solidFill>
              <a:latin typeface="Roboto"/>
              <a:ea typeface="Roboto"/>
              <a:cs typeface="Roboto"/>
              <a:sym typeface="Roboto"/>
            </a:endParaRPr>
          </a:p>
          <a:p>
            <a:pPr indent="-311150" lvl="0" marL="457200" rtl="0" algn="l">
              <a:lnSpc>
                <a:spcPct val="115000"/>
              </a:lnSpc>
              <a:spcBef>
                <a:spcPts val="0"/>
              </a:spcBef>
              <a:spcAft>
                <a:spcPts val="0"/>
              </a:spcAft>
              <a:buClr>
                <a:srgbClr val="134F5C"/>
              </a:buClr>
              <a:buSzPts val="1300"/>
              <a:buChar char="➔"/>
            </a:pPr>
            <a:r>
              <a:rPr b="0" i="0" lang="en-GB" sz="1300">
                <a:solidFill>
                  <a:srgbClr val="134F5C"/>
                </a:solidFill>
                <a:latin typeface="Roboto"/>
                <a:ea typeface="Roboto"/>
                <a:cs typeface="Roboto"/>
                <a:sym typeface="Roboto"/>
              </a:rPr>
              <a:t>For all the regularization techniques, </a:t>
            </a:r>
            <a:endParaRPr b="0" i="0" sz="1300">
              <a:solidFill>
                <a:srgbClr val="134F5C"/>
              </a:solidFill>
              <a:latin typeface="Roboto"/>
              <a:ea typeface="Roboto"/>
              <a:cs typeface="Roboto"/>
              <a:sym typeface="Roboto"/>
            </a:endParaRPr>
          </a:p>
          <a:p>
            <a:pPr indent="0" lvl="0" marL="457200" rtl="0" algn="l">
              <a:lnSpc>
                <a:spcPct val="115000"/>
              </a:lnSpc>
              <a:spcBef>
                <a:spcPts val="0"/>
              </a:spcBef>
              <a:spcAft>
                <a:spcPts val="0"/>
              </a:spcAft>
              <a:buNone/>
            </a:pPr>
            <a:r>
              <a:rPr b="0" i="0" lang="en-GB" sz="1300">
                <a:solidFill>
                  <a:srgbClr val="134F5C"/>
                </a:solidFill>
                <a:latin typeface="Roboto"/>
                <a:ea typeface="Roboto"/>
                <a:cs typeface="Roboto"/>
                <a:sym typeface="Roboto"/>
              </a:rPr>
              <a:t>R2</a:t>
            </a:r>
            <a:r>
              <a:rPr lang="en-GB" sz="1300">
                <a:solidFill>
                  <a:srgbClr val="134F5C"/>
                </a:solidFill>
                <a:latin typeface="Roboto"/>
                <a:ea typeface="Roboto"/>
                <a:cs typeface="Roboto"/>
                <a:sym typeface="Roboto"/>
              </a:rPr>
              <a:t> </a:t>
            </a:r>
            <a:r>
              <a:rPr b="0" i="0" lang="en-GB" sz="1300">
                <a:solidFill>
                  <a:srgbClr val="134F5C"/>
                </a:solidFill>
                <a:latin typeface="Roboto"/>
                <a:ea typeface="Roboto"/>
                <a:cs typeface="Roboto"/>
                <a:sym typeface="Roboto"/>
              </a:rPr>
              <a:t>score comes out to be around 0.76. </a:t>
            </a:r>
            <a:endParaRPr b="0" i="0" sz="1300">
              <a:solidFill>
                <a:srgbClr val="134F5C"/>
              </a:solidFill>
              <a:latin typeface="Roboto"/>
              <a:ea typeface="Roboto"/>
              <a:cs typeface="Roboto"/>
              <a:sym typeface="Roboto"/>
            </a:endParaRPr>
          </a:p>
          <a:p>
            <a:pPr indent="0" lvl="0" marL="457200" rtl="0" algn="l">
              <a:lnSpc>
                <a:spcPct val="115000"/>
              </a:lnSpc>
              <a:spcBef>
                <a:spcPts val="0"/>
              </a:spcBef>
              <a:spcAft>
                <a:spcPts val="0"/>
              </a:spcAft>
              <a:buNone/>
            </a:pPr>
            <a:r>
              <a:rPr b="0" i="0" lang="en-GB" sz="1300">
                <a:solidFill>
                  <a:srgbClr val="134F5C"/>
                </a:solidFill>
                <a:latin typeface="Roboto"/>
                <a:ea typeface="Roboto"/>
                <a:cs typeface="Roboto"/>
                <a:sym typeface="Roboto"/>
              </a:rPr>
              <a:t>RMSE and MAE</a:t>
            </a:r>
            <a:r>
              <a:rPr lang="en-GB" sz="1300">
                <a:solidFill>
                  <a:srgbClr val="134F5C"/>
                </a:solidFill>
                <a:latin typeface="Roboto"/>
                <a:ea typeface="Roboto"/>
                <a:cs typeface="Roboto"/>
                <a:sym typeface="Roboto"/>
              </a:rPr>
              <a:t> is also the same.</a:t>
            </a:r>
            <a:endParaRPr sz="1300">
              <a:solidFill>
                <a:srgbClr val="134F5C"/>
              </a:solidFill>
              <a:latin typeface="Roboto"/>
              <a:ea typeface="Roboto"/>
              <a:cs typeface="Roboto"/>
              <a:sym typeface="Roboto"/>
            </a:endParaRPr>
          </a:p>
          <a:p>
            <a:pPr indent="0" lvl="0" marL="457200" rtl="0" algn="l">
              <a:lnSpc>
                <a:spcPct val="115000"/>
              </a:lnSpc>
              <a:spcBef>
                <a:spcPts val="0"/>
              </a:spcBef>
              <a:spcAft>
                <a:spcPts val="0"/>
              </a:spcAft>
              <a:buNone/>
            </a:pPr>
            <a:r>
              <a:t/>
            </a:r>
            <a:endParaRPr sz="800">
              <a:solidFill>
                <a:srgbClr val="134F5C"/>
              </a:solidFill>
              <a:latin typeface="Roboto"/>
              <a:ea typeface="Roboto"/>
              <a:cs typeface="Roboto"/>
              <a:sym typeface="Roboto"/>
            </a:endParaRPr>
          </a:p>
          <a:p>
            <a:pPr indent="-311150" lvl="0" marL="457200" rtl="0" algn="l">
              <a:lnSpc>
                <a:spcPct val="115000"/>
              </a:lnSpc>
              <a:spcBef>
                <a:spcPts val="0"/>
              </a:spcBef>
              <a:spcAft>
                <a:spcPts val="0"/>
              </a:spcAft>
              <a:buClr>
                <a:srgbClr val="134F5C"/>
              </a:buClr>
              <a:buSzPts val="1300"/>
              <a:buChar char="➔"/>
            </a:pPr>
            <a:r>
              <a:rPr b="0" lang="en-GB" sz="1300">
                <a:solidFill>
                  <a:srgbClr val="134F5C"/>
                </a:solidFill>
                <a:latin typeface="Roboto"/>
                <a:ea typeface="Roboto"/>
                <a:cs typeface="Roboto"/>
                <a:sym typeface="Roboto"/>
              </a:rPr>
              <a:t>Now the residuals are normally </a:t>
            </a:r>
            <a:r>
              <a:rPr b="0" lang="en-GB" sz="1400">
                <a:solidFill>
                  <a:srgbClr val="134F5C"/>
                </a:solidFill>
                <a:latin typeface="Roboto"/>
                <a:ea typeface="Roboto"/>
                <a:cs typeface="Roboto"/>
                <a:sym typeface="Roboto"/>
              </a:rPr>
              <a:t>distributed.</a:t>
            </a:r>
            <a:endParaRPr/>
          </a:p>
          <a:p>
            <a:pPr indent="0" lvl="0" marL="457200" rtl="0" algn="l">
              <a:lnSpc>
                <a:spcPct val="115000"/>
              </a:lnSpc>
              <a:spcBef>
                <a:spcPts val="0"/>
              </a:spcBef>
              <a:spcAft>
                <a:spcPts val="0"/>
              </a:spcAft>
              <a:buNone/>
            </a:pPr>
            <a:r>
              <a:t/>
            </a:r>
            <a:endParaRPr b="0" i="0" sz="1400">
              <a:solidFill>
                <a:srgbClr val="134F5C"/>
              </a:solidFill>
              <a:latin typeface="Roboto"/>
              <a:ea typeface="Roboto"/>
              <a:cs typeface="Roboto"/>
              <a:sym typeface="Roboto"/>
            </a:endParaRPr>
          </a:p>
          <a:p>
            <a:pPr indent="0" lvl="0" marL="457200" rtl="0" algn="l">
              <a:lnSpc>
                <a:spcPct val="115000"/>
              </a:lnSpc>
              <a:spcBef>
                <a:spcPts val="0"/>
              </a:spcBef>
              <a:spcAft>
                <a:spcPts val="0"/>
              </a:spcAft>
              <a:buNone/>
            </a:pPr>
            <a:r>
              <a:t/>
            </a:r>
            <a:endParaRPr sz="1400">
              <a:solidFill>
                <a:srgbClr val="134F5C"/>
              </a:solidFill>
            </a:endParaRPr>
          </a:p>
        </p:txBody>
      </p:sp>
      <p:pic>
        <p:nvPicPr>
          <p:cNvPr id="298" name="Google Shape;298;p51"/>
          <p:cNvPicPr preferRelativeResize="0"/>
          <p:nvPr/>
        </p:nvPicPr>
        <p:blipFill rotWithShape="1">
          <a:blip r:embed="rId3">
            <a:alphaModFix/>
          </a:blip>
          <a:srcRect b="0" l="0" r="4915" t="0"/>
          <a:stretch/>
        </p:blipFill>
        <p:spPr>
          <a:xfrm>
            <a:off x="68475" y="574500"/>
            <a:ext cx="5134926" cy="4568875"/>
          </a:xfrm>
          <a:prstGeom prst="rect">
            <a:avLst/>
          </a:prstGeom>
          <a:noFill/>
          <a:ln>
            <a:noFill/>
          </a:ln>
        </p:spPr>
      </p:pic>
      <p:pic>
        <p:nvPicPr>
          <p:cNvPr id="299" name="Google Shape;299;p51"/>
          <p:cNvPicPr preferRelativeResize="0"/>
          <p:nvPr/>
        </p:nvPicPr>
        <p:blipFill rotWithShape="1">
          <a:blip r:embed="rId4">
            <a:alphaModFix/>
          </a:blip>
          <a:srcRect b="0" l="0" r="0" t="3873"/>
          <a:stretch/>
        </p:blipFill>
        <p:spPr>
          <a:xfrm>
            <a:off x="5242025" y="574500"/>
            <a:ext cx="3901975" cy="2720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2"/>
          <p:cNvSpPr txBox="1"/>
          <p:nvPr>
            <p:ph type="title"/>
          </p:nvPr>
        </p:nvSpPr>
        <p:spPr>
          <a:xfrm>
            <a:off x="258450" y="56568"/>
            <a:ext cx="5111700" cy="62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i="0" lang="en-GB" sz="2300">
                <a:solidFill>
                  <a:srgbClr val="C00000"/>
                </a:solidFill>
                <a:latin typeface="Roboto"/>
                <a:ea typeface="Roboto"/>
                <a:cs typeface="Roboto"/>
                <a:sym typeface="Roboto"/>
              </a:rPr>
              <a:t>Decision Tree Regressor</a:t>
            </a:r>
            <a:br>
              <a:rPr i="0" lang="en-GB" sz="2300">
                <a:solidFill>
                  <a:srgbClr val="212121"/>
                </a:solidFill>
                <a:latin typeface="Roboto"/>
                <a:ea typeface="Roboto"/>
                <a:cs typeface="Roboto"/>
                <a:sym typeface="Roboto"/>
              </a:rPr>
            </a:br>
            <a:endParaRPr sz="2300">
              <a:latin typeface="Roboto"/>
              <a:ea typeface="Roboto"/>
              <a:cs typeface="Roboto"/>
              <a:sym typeface="Roboto"/>
            </a:endParaRPr>
          </a:p>
        </p:txBody>
      </p:sp>
      <p:sp>
        <p:nvSpPr>
          <p:cNvPr id="305" name="Google Shape;305;p52"/>
          <p:cNvSpPr txBox="1"/>
          <p:nvPr>
            <p:ph idx="1" type="body"/>
          </p:nvPr>
        </p:nvSpPr>
        <p:spPr>
          <a:xfrm>
            <a:off x="5264275" y="806375"/>
            <a:ext cx="3461400" cy="3157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Roboto"/>
              <a:buChar char="➔"/>
            </a:pPr>
            <a:r>
              <a:rPr i="0" lang="en-GB" sz="1400">
                <a:solidFill>
                  <a:schemeClr val="lt1"/>
                </a:solidFill>
                <a:latin typeface="Roboto"/>
                <a:ea typeface="Roboto"/>
                <a:cs typeface="Roboto"/>
                <a:sym typeface="Roboto"/>
              </a:rPr>
              <a:t>Unlike linear regression, decision</a:t>
            </a:r>
            <a:r>
              <a:rPr lang="en-GB" sz="1400">
                <a:solidFill>
                  <a:schemeClr val="lt1"/>
                </a:solidFill>
                <a:latin typeface="Roboto"/>
                <a:ea typeface="Roboto"/>
                <a:cs typeface="Roboto"/>
                <a:sym typeface="Roboto"/>
              </a:rPr>
              <a:t> </a:t>
            </a:r>
            <a:r>
              <a:rPr i="0" lang="en-GB" sz="1400">
                <a:solidFill>
                  <a:schemeClr val="lt1"/>
                </a:solidFill>
                <a:latin typeface="Roboto"/>
                <a:ea typeface="Roboto"/>
                <a:cs typeface="Roboto"/>
                <a:sym typeface="Roboto"/>
              </a:rPr>
              <a:t>trees have no prior assumptions, so we don't have to standardize our variables. Plus we don't have to take the square-root of our dependent variable to make it normally distributed.</a:t>
            </a:r>
            <a:endParaRPr i="0" sz="1400">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t/>
            </a:r>
            <a:endParaRPr sz="1400">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en-GB" sz="1400">
                <a:solidFill>
                  <a:schemeClr val="lt1"/>
                </a:solidFill>
                <a:latin typeface="Roboto"/>
                <a:ea typeface="Roboto"/>
                <a:cs typeface="Roboto"/>
                <a:sym typeface="Roboto"/>
              </a:rPr>
              <a:t>R2 score is more than other regression techniques by 5%.</a:t>
            </a:r>
            <a:endParaRPr sz="1400">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t/>
            </a:r>
            <a:endParaRPr i="0" sz="1400">
              <a:solidFill>
                <a:schemeClr val="lt1"/>
              </a:solidFill>
              <a:latin typeface="Roboto"/>
              <a:ea typeface="Roboto"/>
              <a:cs typeface="Roboto"/>
              <a:sym typeface="Roboto"/>
            </a:endParaRPr>
          </a:p>
        </p:txBody>
      </p:sp>
      <p:pic>
        <p:nvPicPr>
          <p:cNvPr id="306" name="Google Shape;306;p52"/>
          <p:cNvPicPr preferRelativeResize="0"/>
          <p:nvPr/>
        </p:nvPicPr>
        <p:blipFill rotWithShape="1">
          <a:blip r:embed="rId3">
            <a:alphaModFix/>
          </a:blip>
          <a:srcRect b="0" l="0" r="0" t="0"/>
          <a:stretch/>
        </p:blipFill>
        <p:spPr>
          <a:xfrm>
            <a:off x="159750" y="806375"/>
            <a:ext cx="4800226" cy="3841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3"/>
          <p:cNvSpPr txBox="1"/>
          <p:nvPr>
            <p:ph type="title"/>
          </p:nvPr>
        </p:nvSpPr>
        <p:spPr>
          <a:xfrm>
            <a:off x="311700" y="0"/>
            <a:ext cx="6246900" cy="57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300">
                <a:latin typeface="Roboto"/>
                <a:ea typeface="Roboto"/>
                <a:cs typeface="Roboto"/>
                <a:sym typeface="Roboto"/>
              </a:rPr>
              <a:t>Hyperparameter Tuning on Decision Tree</a:t>
            </a:r>
            <a:endParaRPr b="1" sz="2300">
              <a:latin typeface="Roboto"/>
              <a:ea typeface="Roboto"/>
              <a:cs typeface="Roboto"/>
              <a:sym typeface="Roboto"/>
            </a:endParaRPr>
          </a:p>
        </p:txBody>
      </p:sp>
      <p:sp>
        <p:nvSpPr>
          <p:cNvPr id="312" name="Google Shape;312;p53"/>
          <p:cNvSpPr txBox="1"/>
          <p:nvPr>
            <p:ph idx="1" type="body"/>
          </p:nvPr>
        </p:nvSpPr>
        <p:spPr>
          <a:xfrm>
            <a:off x="6374925" y="802100"/>
            <a:ext cx="2510400" cy="2484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134F5C"/>
              </a:buClr>
              <a:buSzPts val="1400"/>
              <a:buFont typeface="Roboto"/>
              <a:buChar char="➔"/>
            </a:pPr>
            <a:r>
              <a:rPr b="0" i="0" lang="en-GB" sz="1400">
                <a:solidFill>
                  <a:srgbClr val="134F5C"/>
                </a:solidFill>
                <a:latin typeface="Roboto"/>
                <a:ea typeface="Roboto"/>
                <a:cs typeface="Roboto"/>
                <a:sym typeface="Roboto"/>
              </a:rPr>
              <a:t>We can see that the </a:t>
            </a:r>
            <a:endParaRPr b="0" i="0" sz="1400">
              <a:solidFill>
                <a:srgbClr val="134F5C"/>
              </a:solidFill>
              <a:latin typeface="Roboto"/>
              <a:ea typeface="Roboto"/>
              <a:cs typeface="Roboto"/>
              <a:sym typeface="Roboto"/>
            </a:endParaRPr>
          </a:p>
          <a:p>
            <a:pPr indent="0" lvl="0" marL="457200" rtl="0" algn="l">
              <a:lnSpc>
                <a:spcPct val="115000"/>
              </a:lnSpc>
              <a:spcBef>
                <a:spcPts val="0"/>
              </a:spcBef>
              <a:spcAft>
                <a:spcPts val="0"/>
              </a:spcAft>
              <a:buNone/>
            </a:pPr>
            <a:r>
              <a:rPr b="0" i="0" lang="en-GB" sz="1400">
                <a:solidFill>
                  <a:srgbClr val="134F5C"/>
                </a:solidFill>
                <a:latin typeface="Roboto"/>
                <a:ea typeface="Roboto"/>
                <a:cs typeface="Roboto"/>
                <a:sym typeface="Roboto"/>
              </a:rPr>
              <a:t>R2</a:t>
            </a:r>
            <a:r>
              <a:rPr lang="en-GB" sz="1400">
                <a:solidFill>
                  <a:srgbClr val="134F5C"/>
                </a:solidFill>
                <a:latin typeface="Roboto"/>
                <a:ea typeface="Roboto"/>
                <a:cs typeface="Roboto"/>
                <a:sym typeface="Roboto"/>
              </a:rPr>
              <a:t> </a:t>
            </a:r>
            <a:r>
              <a:rPr b="0" i="0" lang="en-GB" sz="1400">
                <a:solidFill>
                  <a:srgbClr val="134F5C"/>
                </a:solidFill>
                <a:latin typeface="Roboto"/>
                <a:ea typeface="Roboto"/>
                <a:cs typeface="Roboto"/>
                <a:sym typeface="Roboto"/>
              </a:rPr>
              <a:t>score for </a:t>
            </a:r>
            <a:r>
              <a:rPr lang="en-GB" sz="1400">
                <a:solidFill>
                  <a:srgbClr val="134F5C"/>
                </a:solidFill>
                <a:latin typeface="Roboto"/>
                <a:ea typeface="Roboto"/>
                <a:cs typeface="Roboto"/>
                <a:sym typeface="Roboto"/>
              </a:rPr>
              <a:t>the</a:t>
            </a:r>
            <a:r>
              <a:rPr b="0" i="0" lang="en-GB" sz="1400">
                <a:solidFill>
                  <a:srgbClr val="134F5C"/>
                </a:solidFill>
                <a:latin typeface="Roboto"/>
                <a:ea typeface="Roboto"/>
                <a:cs typeface="Roboto"/>
                <a:sym typeface="Roboto"/>
              </a:rPr>
              <a:t> decision tree increased </a:t>
            </a:r>
            <a:r>
              <a:rPr lang="en-GB" sz="1400">
                <a:solidFill>
                  <a:srgbClr val="134F5C"/>
                </a:solidFill>
                <a:latin typeface="Roboto"/>
                <a:ea typeface="Roboto"/>
                <a:cs typeface="Roboto"/>
                <a:sym typeface="Roboto"/>
              </a:rPr>
              <a:t>by 3%</a:t>
            </a:r>
            <a:r>
              <a:rPr b="0" i="0" lang="en-GB" sz="1400">
                <a:solidFill>
                  <a:srgbClr val="134F5C"/>
                </a:solidFill>
                <a:latin typeface="Roboto"/>
                <a:ea typeface="Roboto"/>
                <a:cs typeface="Roboto"/>
                <a:sym typeface="Roboto"/>
              </a:rPr>
              <a:t> after hyperparameter tuning.</a:t>
            </a:r>
            <a:endParaRPr b="0" i="0" sz="1400">
              <a:solidFill>
                <a:srgbClr val="134F5C"/>
              </a:solidFill>
              <a:latin typeface="Roboto"/>
              <a:ea typeface="Roboto"/>
              <a:cs typeface="Roboto"/>
              <a:sym typeface="Roboto"/>
            </a:endParaRPr>
          </a:p>
          <a:p>
            <a:pPr indent="0" lvl="0" marL="457200" rtl="0" algn="l">
              <a:lnSpc>
                <a:spcPct val="115000"/>
              </a:lnSpc>
              <a:spcBef>
                <a:spcPts val="0"/>
              </a:spcBef>
              <a:spcAft>
                <a:spcPts val="0"/>
              </a:spcAft>
              <a:buNone/>
            </a:pPr>
            <a:r>
              <a:t/>
            </a:r>
            <a:endParaRPr sz="1100">
              <a:solidFill>
                <a:srgbClr val="134F5C"/>
              </a:solidFill>
              <a:latin typeface="Roboto"/>
              <a:ea typeface="Roboto"/>
              <a:cs typeface="Roboto"/>
              <a:sym typeface="Roboto"/>
            </a:endParaRPr>
          </a:p>
          <a:p>
            <a:pPr indent="0" lvl="0" marL="0" rtl="0" algn="l">
              <a:lnSpc>
                <a:spcPct val="115000"/>
              </a:lnSpc>
              <a:spcBef>
                <a:spcPts val="0"/>
              </a:spcBef>
              <a:spcAft>
                <a:spcPts val="0"/>
              </a:spcAft>
              <a:buNone/>
            </a:pPr>
            <a:r>
              <a:t/>
            </a:r>
            <a:endParaRPr sz="1400">
              <a:solidFill>
                <a:srgbClr val="134F5C"/>
              </a:solidFill>
              <a:latin typeface="Roboto"/>
              <a:ea typeface="Roboto"/>
              <a:cs typeface="Roboto"/>
              <a:sym typeface="Roboto"/>
            </a:endParaRPr>
          </a:p>
          <a:p>
            <a:pPr indent="-317500" lvl="0" marL="457200" rtl="0" algn="l">
              <a:lnSpc>
                <a:spcPct val="115000"/>
              </a:lnSpc>
              <a:spcBef>
                <a:spcPts val="0"/>
              </a:spcBef>
              <a:spcAft>
                <a:spcPts val="0"/>
              </a:spcAft>
              <a:buClr>
                <a:srgbClr val="134F5C"/>
              </a:buClr>
              <a:buSzPts val="1400"/>
              <a:buFont typeface="Roboto"/>
              <a:buChar char="➔"/>
            </a:pPr>
            <a:r>
              <a:rPr lang="en-GB" sz="1400">
                <a:solidFill>
                  <a:srgbClr val="134F5C"/>
                </a:solidFill>
                <a:latin typeface="Roboto"/>
                <a:ea typeface="Roboto"/>
                <a:cs typeface="Roboto"/>
                <a:sym typeface="Roboto"/>
              </a:rPr>
              <a:t>RMSE and MAE values are also got reduced.</a:t>
            </a:r>
            <a:endParaRPr sz="1400">
              <a:solidFill>
                <a:srgbClr val="134F5C"/>
              </a:solidFill>
              <a:latin typeface="Roboto"/>
              <a:ea typeface="Roboto"/>
              <a:cs typeface="Roboto"/>
              <a:sym typeface="Roboto"/>
            </a:endParaRPr>
          </a:p>
        </p:txBody>
      </p:sp>
      <p:pic>
        <p:nvPicPr>
          <p:cNvPr id="313" name="Google Shape;313;p53"/>
          <p:cNvPicPr preferRelativeResize="0"/>
          <p:nvPr/>
        </p:nvPicPr>
        <p:blipFill rotWithShape="1">
          <a:blip r:embed="rId3">
            <a:alphaModFix/>
          </a:blip>
          <a:srcRect b="0" l="0" r="0" t="8667"/>
          <a:stretch/>
        </p:blipFill>
        <p:spPr>
          <a:xfrm>
            <a:off x="144525" y="574625"/>
            <a:ext cx="6177149" cy="448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7"/>
          <p:cNvSpPr txBox="1"/>
          <p:nvPr>
            <p:ph type="title"/>
          </p:nvPr>
        </p:nvSpPr>
        <p:spPr>
          <a:xfrm>
            <a:off x="311700" y="141890"/>
            <a:ext cx="8520600" cy="43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400">
                <a:latin typeface="Roboto"/>
                <a:ea typeface="Roboto"/>
                <a:cs typeface="Roboto"/>
                <a:sym typeface="Roboto"/>
              </a:rPr>
              <a:t>Approach</a:t>
            </a:r>
            <a:endParaRPr sz="2400">
              <a:solidFill>
                <a:schemeClr val="accent2"/>
              </a:solidFill>
            </a:endParaRPr>
          </a:p>
        </p:txBody>
      </p:sp>
      <p:sp>
        <p:nvSpPr>
          <p:cNvPr id="113" name="Google Shape;113;p27"/>
          <p:cNvSpPr txBox="1"/>
          <p:nvPr>
            <p:ph idx="1" type="body"/>
          </p:nvPr>
        </p:nvSpPr>
        <p:spPr>
          <a:xfrm>
            <a:off x="311700" y="685800"/>
            <a:ext cx="3999900" cy="4516800"/>
          </a:xfrm>
          <a:prstGeom prst="rect">
            <a:avLst/>
          </a:prstGeom>
          <a:noFill/>
          <a:ln>
            <a:noFill/>
          </a:ln>
        </p:spPr>
        <p:txBody>
          <a:bodyPr anchorCtr="0" anchor="t" bIns="91425" lIns="91425" spcFirstLastPara="1" rIns="91425" wrap="square" tIns="91425">
            <a:noAutofit/>
          </a:bodyPr>
          <a:lstStyle/>
          <a:p>
            <a:pPr indent="-285750" lvl="0" marL="419100" rtl="0" algn="l">
              <a:lnSpc>
                <a:spcPct val="115000"/>
              </a:lnSpc>
              <a:spcBef>
                <a:spcPts val="0"/>
              </a:spcBef>
              <a:spcAft>
                <a:spcPts val="0"/>
              </a:spcAft>
              <a:buClr>
                <a:schemeClr val="lt1"/>
              </a:buClr>
              <a:buSzPts val="1500"/>
              <a:buFont typeface="Roboto"/>
              <a:buChar char="●"/>
            </a:pPr>
            <a:r>
              <a:rPr b="1" lang="en-GB">
                <a:solidFill>
                  <a:schemeClr val="lt1"/>
                </a:solidFill>
                <a:latin typeface="Roboto"/>
                <a:ea typeface="Roboto"/>
                <a:cs typeface="Roboto"/>
                <a:sym typeface="Roboto"/>
              </a:rPr>
              <a:t>Understanding </a:t>
            </a:r>
            <a:r>
              <a:rPr b="1" i="0" lang="en-GB" sz="1400">
                <a:solidFill>
                  <a:schemeClr val="lt1"/>
                </a:solidFill>
                <a:latin typeface="Roboto"/>
                <a:ea typeface="Roboto"/>
                <a:cs typeface="Roboto"/>
                <a:sym typeface="Roboto"/>
              </a:rPr>
              <a:t>Business problem</a:t>
            </a:r>
            <a:endParaRPr b="1">
              <a:solidFill>
                <a:schemeClr val="lt1"/>
              </a:solidFill>
              <a:latin typeface="Roboto"/>
              <a:ea typeface="Roboto"/>
              <a:cs typeface="Roboto"/>
              <a:sym typeface="Roboto"/>
            </a:endParaRPr>
          </a:p>
          <a:p>
            <a:pPr indent="0" lvl="0" marL="457200" rtl="0" algn="l">
              <a:lnSpc>
                <a:spcPct val="115000"/>
              </a:lnSpc>
              <a:spcBef>
                <a:spcPts val="0"/>
              </a:spcBef>
              <a:spcAft>
                <a:spcPts val="0"/>
              </a:spcAft>
              <a:buSzPts val="1400"/>
              <a:buNone/>
            </a:pPr>
            <a:r>
              <a:rPr i="0" lang="en-GB" sz="1400">
                <a:solidFill>
                  <a:schemeClr val="lt1"/>
                </a:solidFill>
                <a:latin typeface="Roboto"/>
                <a:ea typeface="Roboto"/>
                <a:cs typeface="Roboto"/>
                <a:sym typeface="Roboto"/>
              </a:rPr>
              <a:t>                                                  </a:t>
            </a:r>
            <a:endParaRPr>
              <a:solidFill>
                <a:schemeClr val="lt1"/>
              </a:solidFill>
              <a:latin typeface="Roboto"/>
              <a:ea typeface="Roboto"/>
              <a:cs typeface="Roboto"/>
              <a:sym typeface="Roboto"/>
            </a:endParaRPr>
          </a:p>
          <a:p>
            <a:pPr indent="-285750" lvl="0" marL="419100" rtl="0" algn="l">
              <a:lnSpc>
                <a:spcPct val="115000"/>
              </a:lnSpc>
              <a:spcBef>
                <a:spcPts val="0"/>
              </a:spcBef>
              <a:spcAft>
                <a:spcPts val="0"/>
              </a:spcAft>
              <a:buClr>
                <a:schemeClr val="lt1"/>
              </a:buClr>
              <a:buSzPts val="1500"/>
              <a:buFont typeface="Roboto"/>
              <a:buChar char="●"/>
            </a:pPr>
            <a:r>
              <a:rPr b="1" lang="en-GB" sz="1400">
                <a:solidFill>
                  <a:schemeClr val="lt1"/>
                </a:solidFill>
                <a:latin typeface="Roboto"/>
                <a:ea typeface="Roboto"/>
                <a:cs typeface="Roboto"/>
                <a:sym typeface="Roboto"/>
              </a:rPr>
              <a:t>Data collection &amp; Preprocessing</a:t>
            </a:r>
            <a:endParaRPr b="1">
              <a:solidFill>
                <a:schemeClr val="lt1"/>
              </a:solidFill>
              <a:latin typeface="Roboto"/>
              <a:ea typeface="Roboto"/>
              <a:cs typeface="Roboto"/>
              <a:sym typeface="Roboto"/>
            </a:endParaRPr>
          </a:p>
          <a:p>
            <a:pPr indent="0" lvl="0" marL="0" rtl="0" algn="l">
              <a:lnSpc>
                <a:spcPct val="115000"/>
              </a:lnSpc>
              <a:spcBef>
                <a:spcPts val="0"/>
              </a:spcBef>
              <a:spcAft>
                <a:spcPts val="0"/>
              </a:spcAft>
              <a:buSzPts val="1400"/>
              <a:buNone/>
            </a:pPr>
            <a:r>
              <a:rPr lang="en-GB" sz="1400">
                <a:solidFill>
                  <a:schemeClr val="lt1"/>
                </a:solidFill>
                <a:latin typeface="Roboto"/>
                <a:ea typeface="Roboto"/>
                <a:cs typeface="Roboto"/>
                <a:sym typeface="Roboto"/>
              </a:rPr>
              <a:t>                 - Data cleaning</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SzPts val="1400"/>
              <a:buNone/>
            </a:pPr>
            <a:r>
              <a:rPr lang="en-GB" sz="1400">
                <a:solidFill>
                  <a:schemeClr val="lt1"/>
                </a:solidFill>
                <a:latin typeface="Roboto"/>
                <a:ea typeface="Roboto"/>
                <a:cs typeface="Roboto"/>
                <a:sym typeface="Roboto"/>
              </a:rPr>
              <a:t>                 -  Missing Data Handling</a:t>
            </a:r>
            <a:endParaRPr sz="1400">
              <a:solidFill>
                <a:schemeClr val="lt1"/>
              </a:solidFill>
              <a:latin typeface="Roboto"/>
              <a:ea typeface="Roboto"/>
              <a:cs typeface="Roboto"/>
              <a:sym typeface="Roboto"/>
            </a:endParaRPr>
          </a:p>
          <a:p>
            <a:pPr indent="0" lvl="0" marL="457200" rtl="0" algn="l">
              <a:lnSpc>
                <a:spcPct val="115000"/>
              </a:lnSpc>
              <a:spcBef>
                <a:spcPts val="0"/>
              </a:spcBef>
              <a:spcAft>
                <a:spcPts val="0"/>
              </a:spcAft>
              <a:buSzPts val="1400"/>
              <a:buNone/>
            </a:pPr>
            <a:r>
              <a:t/>
            </a:r>
            <a:endParaRPr>
              <a:solidFill>
                <a:schemeClr val="lt1"/>
              </a:solidFill>
              <a:latin typeface="Roboto"/>
              <a:ea typeface="Roboto"/>
              <a:cs typeface="Roboto"/>
              <a:sym typeface="Roboto"/>
            </a:endParaRPr>
          </a:p>
          <a:p>
            <a:pPr indent="-285750" lvl="0" marL="419100" rtl="0" algn="l">
              <a:lnSpc>
                <a:spcPct val="115000"/>
              </a:lnSpc>
              <a:spcBef>
                <a:spcPts val="0"/>
              </a:spcBef>
              <a:spcAft>
                <a:spcPts val="0"/>
              </a:spcAft>
              <a:buClr>
                <a:schemeClr val="lt1"/>
              </a:buClr>
              <a:buSzPts val="1500"/>
              <a:buFont typeface="Roboto"/>
              <a:buChar char="●"/>
            </a:pPr>
            <a:r>
              <a:rPr b="1" lang="en-GB" sz="1400">
                <a:solidFill>
                  <a:schemeClr val="lt1"/>
                </a:solidFill>
                <a:latin typeface="Roboto"/>
                <a:ea typeface="Roboto"/>
                <a:cs typeface="Roboto"/>
                <a:sym typeface="Roboto"/>
              </a:rPr>
              <a:t>Exploratory Data Analysis</a:t>
            </a:r>
            <a:endParaRPr b="1">
              <a:solidFill>
                <a:schemeClr val="lt1"/>
              </a:solidFill>
              <a:latin typeface="Roboto"/>
              <a:ea typeface="Roboto"/>
              <a:cs typeface="Roboto"/>
              <a:sym typeface="Roboto"/>
            </a:endParaRPr>
          </a:p>
          <a:p>
            <a:pPr indent="0" lvl="0" marL="0" rtl="0" algn="ctr">
              <a:lnSpc>
                <a:spcPct val="115000"/>
              </a:lnSpc>
              <a:spcBef>
                <a:spcPts val="0"/>
              </a:spcBef>
              <a:spcAft>
                <a:spcPts val="0"/>
              </a:spcAft>
              <a:buSzPts val="1400"/>
              <a:buNone/>
            </a:pPr>
            <a:r>
              <a:rPr lang="en-GB" sz="1400">
                <a:solidFill>
                  <a:schemeClr val="lt1"/>
                </a:solidFill>
                <a:latin typeface="Roboto"/>
                <a:ea typeface="Roboto"/>
                <a:cs typeface="Roboto"/>
                <a:sym typeface="Roboto"/>
              </a:rPr>
              <a:t>     - </a:t>
            </a:r>
            <a:r>
              <a:rPr lang="en-GB">
                <a:solidFill>
                  <a:schemeClr val="lt1"/>
                </a:solidFill>
                <a:latin typeface="Roboto"/>
                <a:ea typeface="Roboto"/>
                <a:cs typeface="Roboto"/>
                <a:sym typeface="Roboto"/>
              </a:rPr>
              <a:t>Understanding c</a:t>
            </a:r>
            <a:r>
              <a:rPr lang="en-GB" sz="1400">
                <a:solidFill>
                  <a:schemeClr val="lt1"/>
                </a:solidFill>
                <a:latin typeface="Roboto"/>
                <a:ea typeface="Roboto"/>
                <a:cs typeface="Roboto"/>
                <a:sym typeface="Roboto"/>
              </a:rPr>
              <a:t>ategorical and                         numerical </a:t>
            </a:r>
            <a:r>
              <a:rPr lang="en-GB">
                <a:solidFill>
                  <a:schemeClr val="lt1"/>
                </a:solidFill>
                <a:latin typeface="Roboto"/>
                <a:ea typeface="Roboto"/>
                <a:cs typeface="Roboto"/>
                <a:sym typeface="Roboto"/>
              </a:rPr>
              <a:t>f</a:t>
            </a:r>
            <a:r>
              <a:rPr lang="en-GB" sz="1400">
                <a:solidFill>
                  <a:schemeClr val="lt1"/>
                </a:solidFill>
                <a:latin typeface="Roboto"/>
                <a:ea typeface="Roboto"/>
                <a:cs typeface="Roboto"/>
                <a:sym typeface="Roboto"/>
              </a:rPr>
              <a:t>eatures</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SzPts val="1400"/>
              <a:buNone/>
            </a:pPr>
            <a:r>
              <a:rPr lang="en-GB" sz="1400">
                <a:solidFill>
                  <a:schemeClr val="lt1"/>
                </a:solidFill>
                <a:latin typeface="Roboto"/>
                <a:ea typeface="Roboto"/>
                <a:cs typeface="Roboto"/>
                <a:sym typeface="Roboto"/>
              </a:rPr>
              <a:t>            </a:t>
            </a:r>
            <a:r>
              <a:rPr lang="en-GB">
                <a:solidFill>
                  <a:schemeClr val="lt1"/>
                </a:solidFill>
                <a:latin typeface="Roboto"/>
                <a:ea typeface="Roboto"/>
                <a:cs typeface="Roboto"/>
                <a:sym typeface="Roboto"/>
              </a:rPr>
              <a:t>      </a:t>
            </a:r>
            <a:r>
              <a:rPr lang="en-GB" sz="1400">
                <a:solidFill>
                  <a:schemeClr val="lt1"/>
                </a:solidFill>
                <a:latin typeface="Roboto"/>
                <a:ea typeface="Roboto"/>
                <a:cs typeface="Roboto"/>
                <a:sym typeface="Roboto"/>
              </a:rPr>
              <a:t>- EDA conclusion</a:t>
            </a:r>
            <a:endParaRPr sz="1400">
              <a:solidFill>
                <a:schemeClr val="lt1"/>
              </a:solidFill>
              <a:latin typeface="Roboto"/>
              <a:ea typeface="Roboto"/>
              <a:cs typeface="Roboto"/>
              <a:sym typeface="Roboto"/>
            </a:endParaRPr>
          </a:p>
          <a:p>
            <a:pPr indent="0" lvl="0" marL="457200" rtl="0" algn="l">
              <a:lnSpc>
                <a:spcPct val="115000"/>
              </a:lnSpc>
              <a:spcBef>
                <a:spcPts val="0"/>
              </a:spcBef>
              <a:spcAft>
                <a:spcPts val="0"/>
              </a:spcAft>
              <a:buSzPts val="1400"/>
              <a:buNone/>
            </a:pPr>
            <a:r>
              <a:t/>
            </a:r>
            <a:endParaRPr>
              <a:solidFill>
                <a:schemeClr val="lt1"/>
              </a:solidFill>
              <a:latin typeface="Roboto"/>
              <a:ea typeface="Roboto"/>
              <a:cs typeface="Roboto"/>
              <a:sym typeface="Roboto"/>
            </a:endParaRPr>
          </a:p>
          <a:p>
            <a:pPr indent="-285750" lvl="0" marL="419100" rtl="0" algn="l">
              <a:lnSpc>
                <a:spcPct val="115000"/>
              </a:lnSpc>
              <a:spcBef>
                <a:spcPts val="0"/>
              </a:spcBef>
              <a:spcAft>
                <a:spcPts val="0"/>
              </a:spcAft>
              <a:buClr>
                <a:schemeClr val="lt1"/>
              </a:buClr>
              <a:buSzPts val="1500"/>
              <a:buFont typeface="Roboto"/>
              <a:buChar char="●"/>
            </a:pPr>
            <a:r>
              <a:rPr b="1" lang="en-GB" sz="1400">
                <a:solidFill>
                  <a:schemeClr val="lt1"/>
                </a:solidFill>
                <a:latin typeface="Roboto"/>
                <a:ea typeface="Roboto"/>
                <a:cs typeface="Roboto"/>
                <a:sym typeface="Roboto"/>
              </a:rPr>
              <a:t>Data manipulation</a:t>
            </a:r>
            <a:endParaRPr b="1">
              <a:solidFill>
                <a:schemeClr val="lt1"/>
              </a:solidFill>
              <a:latin typeface="Roboto"/>
              <a:ea typeface="Roboto"/>
              <a:cs typeface="Roboto"/>
              <a:sym typeface="Roboto"/>
            </a:endParaRPr>
          </a:p>
          <a:p>
            <a:pPr indent="0" lvl="0" marL="0" rtl="0" algn="l">
              <a:lnSpc>
                <a:spcPct val="115000"/>
              </a:lnSpc>
              <a:spcBef>
                <a:spcPts val="0"/>
              </a:spcBef>
              <a:spcAft>
                <a:spcPts val="0"/>
              </a:spcAft>
              <a:buSzPts val="1400"/>
              <a:buNone/>
            </a:pPr>
            <a:r>
              <a:rPr lang="en-GB" sz="1400">
                <a:solidFill>
                  <a:schemeClr val="lt1"/>
                </a:solidFill>
                <a:latin typeface="Roboto"/>
                <a:ea typeface="Roboto"/>
                <a:cs typeface="Roboto"/>
                <a:sym typeface="Roboto"/>
              </a:rPr>
              <a:t>                  - Feature Engineering</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SzPts val="1400"/>
              <a:buNone/>
            </a:pPr>
            <a:r>
              <a:rPr lang="en-GB" sz="1400">
                <a:solidFill>
                  <a:schemeClr val="lt1"/>
                </a:solidFill>
                <a:latin typeface="Roboto"/>
                <a:ea typeface="Roboto"/>
                <a:cs typeface="Roboto"/>
                <a:sym typeface="Roboto"/>
              </a:rPr>
              <a:t>                  - </a:t>
            </a:r>
            <a:r>
              <a:rPr lang="en-GB">
                <a:solidFill>
                  <a:schemeClr val="lt1"/>
                </a:solidFill>
                <a:latin typeface="Roboto"/>
                <a:ea typeface="Roboto"/>
                <a:cs typeface="Roboto"/>
                <a:sym typeface="Roboto"/>
              </a:rPr>
              <a:t>O</a:t>
            </a:r>
            <a:r>
              <a:rPr lang="en-GB" sz="1400">
                <a:solidFill>
                  <a:schemeClr val="lt1"/>
                </a:solidFill>
                <a:latin typeface="Roboto"/>
                <a:ea typeface="Roboto"/>
                <a:cs typeface="Roboto"/>
                <a:sym typeface="Roboto"/>
              </a:rPr>
              <a:t>utlier Detection &amp; Treatment</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SzPts val="1400"/>
              <a:buNone/>
            </a:pPr>
            <a:r>
              <a:rPr lang="en-GB" sz="1400">
                <a:solidFill>
                  <a:schemeClr val="lt1"/>
                </a:solidFill>
                <a:latin typeface="Roboto"/>
                <a:ea typeface="Roboto"/>
                <a:cs typeface="Roboto"/>
                <a:sym typeface="Roboto"/>
              </a:rPr>
              <a:t>                  - Feature scaling</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SzPts val="1400"/>
              <a:buNone/>
            </a:pPr>
            <a:r>
              <a:rPr lang="en-GB" sz="1400">
                <a:solidFill>
                  <a:schemeClr val="lt1"/>
                </a:solidFill>
                <a:latin typeface="Roboto"/>
                <a:ea typeface="Roboto"/>
                <a:cs typeface="Roboto"/>
                <a:sym typeface="Roboto"/>
              </a:rPr>
              <a:t>                  - Categorical Data encoding</a:t>
            </a:r>
            <a:endParaRPr>
              <a:solidFill>
                <a:schemeClr val="lt1"/>
              </a:solidFill>
              <a:latin typeface="Roboto"/>
              <a:ea typeface="Roboto"/>
              <a:cs typeface="Roboto"/>
              <a:sym typeface="Roboto"/>
            </a:endParaRPr>
          </a:p>
          <a:p>
            <a:pPr indent="0" lvl="0" marL="133350" rtl="0" algn="l">
              <a:lnSpc>
                <a:spcPct val="115000"/>
              </a:lnSpc>
              <a:spcBef>
                <a:spcPts val="0"/>
              </a:spcBef>
              <a:spcAft>
                <a:spcPts val="0"/>
              </a:spcAft>
              <a:buClr>
                <a:schemeClr val="lt1"/>
              </a:buClr>
              <a:buSzPts val="1500"/>
              <a:buNone/>
            </a:pPr>
            <a:r>
              <a:t/>
            </a:r>
            <a:endParaRPr/>
          </a:p>
        </p:txBody>
      </p:sp>
      <p:sp>
        <p:nvSpPr>
          <p:cNvPr id="114" name="Google Shape;114;p27"/>
          <p:cNvSpPr txBox="1"/>
          <p:nvPr>
            <p:ph idx="2" type="body"/>
          </p:nvPr>
        </p:nvSpPr>
        <p:spPr>
          <a:xfrm>
            <a:off x="4494925" y="632550"/>
            <a:ext cx="4071000" cy="3163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GB"/>
              <a:t>            </a:t>
            </a:r>
            <a:endParaRPr>
              <a:solidFill>
                <a:schemeClr val="accent2"/>
              </a:solidFill>
            </a:endParaRPr>
          </a:p>
          <a:p>
            <a:pPr indent="-317500" lvl="0" marL="457200" rtl="0" algn="l">
              <a:lnSpc>
                <a:spcPct val="115000"/>
              </a:lnSpc>
              <a:spcBef>
                <a:spcPts val="0"/>
              </a:spcBef>
              <a:spcAft>
                <a:spcPts val="0"/>
              </a:spcAft>
              <a:buClr>
                <a:schemeClr val="lt1"/>
              </a:buClr>
              <a:buSzPts val="1400"/>
              <a:buFont typeface="Roboto"/>
              <a:buChar char="●"/>
            </a:pPr>
            <a:r>
              <a:rPr b="1" lang="en-GB">
                <a:solidFill>
                  <a:schemeClr val="lt1"/>
                </a:solidFill>
                <a:latin typeface="Roboto"/>
                <a:ea typeface="Roboto"/>
                <a:cs typeface="Roboto"/>
                <a:sym typeface="Roboto"/>
              </a:rPr>
              <a:t>Modelling</a:t>
            </a:r>
            <a:endParaRPr b="1">
              <a:solidFill>
                <a:schemeClr val="lt1"/>
              </a:solidFill>
              <a:latin typeface="Roboto"/>
              <a:ea typeface="Roboto"/>
              <a:cs typeface="Roboto"/>
              <a:sym typeface="Roboto"/>
            </a:endParaRPr>
          </a:p>
          <a:p>
            <a:pPr indent="0" lvl="0" marL="0" rtl="0" algn="l">
              <a:lnSpc>
                <a:spcPct val="115000"/>
              </a:lnSpc>
              <a:spcBef>
                <a:spcPts val="0"/>
              </a:spcBef>
              <a:spcAft>
                <a:spcPts val="0"/>
              </a:spcAft>
              <a:buSzPts val="1400"/>
              <a:buNone/>
            </a:pPr>
            <a:r>
              <a:rPr lang="en-GB">
                <a:solidFill>
                  <a:schemeClr val="lt1"/>
                </a:solidFill>
                <a:latin typeface="Roboto"/>
                <a:ea typeface="Roboto"/>
                <a:cs typeface="Roboto"/>
                <a:sym typeface="Roboto"/>
              </a:rPr>
              <a:t>                  - Train Test split</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SzPts val="1400"/>
              <a:buNone/>
            </a:pPr>
            <a:r>
              <a:rPr lang="en-GB">
                <a:solidFill>
                  <a:schemeClr val="lt1"/>
                </a:solidFill>
                <a:latin typeface="Roboto"/>
                <a:ea typeface="Roboto"/>
                <a:cs typeface="Roboto"/>
                <a:sym typeface="Roboto"/>
              </a:rPr>
              <a:t>                  - Fitting models to a Data </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SzPts val="1400"/>
              <a:buNone/>
            </a:pPr>
            <a:r>
              <a:rPr lang="en-GB">
                <a:solidFill>
                  <a:schemeClr val="lt1"/>
                </a:solidFill>
                <a:latin typeface="Roboto"/>
                <a:ea typeface="Roboto"/>
                <a:cs typeface="Roboto"/>
                <a:sym typeface="Roboto"/>
              </a:rPr>
              <a:t> 	        </a:t>
            </a:r>
            <a:r>
              <a:rPr lang="en-GB" sz="1400">
                <a:solidFill>
                  <a:schemeClr val="lt1"/>
                </a:solidFill>
                <a:latin typeface="Roboto"/>
                <a:ea typeface="Roboto"/>
                <a:cs typeface="Roboto"/>
                <a:sym typeface="Roboto"/>
              </a:rPr>
              <a:t>- Hyperparameter Tuning</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SzPts val="1400"/>
              <a:buNone/>
            </a:pPr>
            <a:r>
              <a:t/>
            </a:r>
            <a:endParaRPr>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b="1" lang="en-GB">
                <a:solidFill>
                  <a:schemeClr val="lt1"/>
                </a:solidFill>
                <a:latin typeface="Roboto"/>
                <a:ea typeface="Roboto"/>
                <a:cs typeface="Roboto"/>
                <a:sym typeface="Roboto"/>
              </a:rPr>
              <a:t>Model Performance &amp; Evaluation</a:t>
            </a:r>
            <a:endParaRPr b="1">
              <a:solidFill>
                <a:schemeClr val="lt1"/>
              </a:solidFill>
              <a:latin typeface="Roboto"/>
              <a:ea typeface="Roboto"/>
              <a:cs typeface="Roboto"/>
              <a:sym typeface="Roboto"/>
            </a:endParaRPr>
          </a:p>
          <a:p>
            <a:pPr indent="0" lvl="0" marL="0" rtl="0" algn="l">
              <a:lnSpc>
                <a:spcPct val="115000"/>
              </a:lnSpc>
              <a:spcBef>
                <a:spcPts val="0"/>
              </a:spcBef>
              <a:spcAft>
                <a:spcPts val="0"/>
              </a:spcAft>
              <a:buSzPts val="1400"/>
              <a:buNone/>
            </a:pPr>
            <a:r>
              <a:rPr lang="en-GB">
                <a:solidFill>
                  <a:schemeClr val="lt1"/>
                </a:solidFill>
                <a:latin typeface="Roboto"/>
                <a:ea typeface="Roboto"/>
                <a:cs typeface="Roboto"/>
                <a:sym typeface="Roboto"/>
              </a:rPr>
              <a:t>                  - Visualizing Model Performance</a:t>
            </a:r>
            <a:endParaRPr>
              <a:solidFill>
                <a:schemeClr val="lt1"/>
              </a:solidFill>
              <a:latin typeface="Roboto"/>
              <a:ea typeface="Roboto"/>
              <a:cs typeface="Roboto"/>
              <a:sym typeface="Roboto"/>
            </a:endParaRPr>
          </a:p>
          <a:p>
            <a:pPr indent="0" lvl="0" marL="0" rtl="0" algn="l">
              <a:lnSpc>
                <a:spcPct val="115000"/>
              </a:lnSpc>
              <a:spcBef>
                <a:spcPts val="0"/>
              </a:spcBef>
              <a:spcAft>
                <a:spcPts val="0"/>
              </a:spcAft>
              <a:buSzPts val="1400"/>
              <a:buNone/>
            </a:pPr>
            <a:r>
              <a:rPr lang="en-GB">
                <a:solidFill>
                  <a:schemeClr val="lt1"/>
                </a:solidFill>
                <a:latin typeface="Roboto"/>
                <a:ea typeface="Roboto"/>
                <a:cs typeface="Roboto"/>
                <a:sym typeface="Roboto"/>
              </a:rPr>
              <a:t>                  - Base models v/s Tuned models</a:t>
            </a:r>
            <a:endParaRPr>
              <a:solidFill>
                <a:schemeClr val="lt1"/>
              </a:solidFill>
              <a:latin typeface="Roboto"/>
              <a:ea typeface="Roboto"/>
              <a:cs typeface="Roboto"/>
              <a:sym typeface="Roboto"/>
            </a:endParaRPr>
          </a:p>
          <a:p>
            <a:pPr indent="0" lvl="0" marL="457200" rtl="0" algn="l">
              <a:lnSpc>
                <a:spcPct val="115000"/>
              </a:lnSpc>
              <a:spcBef>
                <a:spcPts val="0"/>
              </a:spcBef>
              <a:spcAft>
                <a:spcPts val="0"/>
              </a:spcAft>
              <a:buSzPts val="1400"/>
              <a:buNone/>
            </a:pPr>
            <a:r>
              <a:t/>
            </a:r>
            <a:endParaRPr>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b="1" lang="en-GB">
                <a:solidFill>
                  <a:schemeClr val="lt1"/>
                </a:solidFill>
                <a:latin typeface="Roboto"/>
                <a:ea typeface="Roboto"/>
                <a:cs typeface="Roboto"/>
                <a:sym typeface="Roboto"/>
              </a:rPr>
              <a:t>Conclusion and Recommendations</a:t>
            </a:r>
            <a:endParaRPr b="1">
              <a:solidFill>
                <a:schemeClr val="lt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4"/>
          <p:cNvSpPr txBox="1"/>
          <p:nvPr>
            <p:ph type="title"/>
          </p:nvPr>
        </p:nvSpPr>
        <p:spPr>
          <a:xfrm>
            <a:off x="311700" y="148350"/>
            <a:ext cx="6717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800"/>
              <a:buFont typeface="Arial"/>
              <a:buNone/>
            </a:pPr>
            <a:r>
              <a:rPr b="1" lang="en-GB" sz="2300">
                <a:solidFill>
                  <a:srgbClr val="C00000"/>
                </a:solidFill>
                <a:latin typeface="Roboto"/>
                <a:ea typeface="Roboto"/>
                <a:cs typeface="Roboto"/>
                <a:sym typeface="Roboto"/>
              </a:rPr>
              <a:t>Model comparison</a:t>
            </a:r>
            <a:br>
              <a:rPr lang="en-GB" sz="2300">
                <a:solidFill>
                  <a:schemeClr val="accent2"/>
                </a:solidFill>
                <a:latin typeface="Roboto"/>
                <a:ea typeface="Roboto"/>
                <a:cs typeface="Roboto"/>
                <a:sym typeface="Roboto"/>
              </a:rPr>
            </a:br>
            <a:endParaRPr sz="2300">
              <a:latin typeface="Roboto"/>
              <a:ea typeface="Roboto"/>
              <a:cs typeface="Roboto"/>
              <a:sym typeface="Roboto"/>
            </a:endParaRPr>
          </a:p>
          <a:p>
            <a:pPr indent="0" lvl="0" marL="0" rtl="0" algn="l">
              <a:lnSpc>
                <a:spcPct val="100000"/>
              </a:lnSpc>
              <a:spcBef>
                <a:spcPts val="0"/>
              </a:spcBef>
              <a:spcAft>
                <a:spcPts val="0"/>
              </a:spcAft>
              <a:buSzPts val="2800"/>
              <a:buNone/>
            </a:pPr>
            <a:r>
              <a:t/>
            </a:r>
            <a:endParaRPr b="1"/>
          </a:p>
        </p:txBody>
      </p:sp>
      <p:graphicFrame>
        <p:nvGraphicFramePr>
          <p:cNvPr id="319" name="Google Shape;319;p54"/>
          <p:cNvGraphicFramePr/>
          <p:nvPr/>
        </p:nvGraphicFramePr>
        <p:xfrm>
          <a:off x="823175" y="1076275"/>
          <a:ext cx="3000000" cy="3000000"/>
        </p:xfrm>
        <a:graphic>
          <a:graphicData uri="http://schemas.openxmlformats.org/drawingml/2006/table">
            <a:tbl>
              <a:tblPr>
                <a:noFill/>
                <a:tableStyleId>{1F37588E-2B05-42E2-95D1-EB3CAE9AF853}</a:tableStyleId>
              </a:tblPr>
              <a:tblGrid>
                <a:gridCol w="642300"/>
                <a:gridCol w="2068675"/>
                <a:gridCol w="1091125"/>
                <a:gridCol w="1100000"/>
                <a:gridCol w="1130425"/>
                <a:gridCol w="12065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latin typeface="Roboto"/>
                          <a:ea typeface="Roboto"/>
                          <a:cs typeface="Roboto"/>
                          <a:sym typeface="Roboto"/>
                        </a:rPr>
                        <a:t>S.No</a:t>
                      </a:r>
                      <a:endParaRPr b="1" sz="1400" u="none" cap="none" strike="noStrike">
                        <a:latin typeface="Roboto"/>
                        <a:ea typeface="Roboto"/>
                        <a:cs typeface="Roboto"/>
                        <a:sym typeface="Roboto"/>
                      </a:endParaRPr>
                    </a:p>
                  </a:txBody>
                  <a:tcPr marT="91425" marB="91425" marR="91425" marL="91425">
                    <a:gradFill>
                      <a:gsLst>
                        <a:gs pos="0">
                          <a:srgbClr val="FFFFFF"/>
                        </a:gs>
                        <a:gs pos="100000">
                          <a:srgbClr val="B3B3B3"/>
                        </a:gs>
                      </a:gsLst>
                      <a:lin ang="5400012" scaled="0"/>
                    </a:gra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latin typeface="Roboto"/>
                          <a:ea typeface="Roboto"/>
                          <a:cs typeface="Roboto"/>
                          <a:sym typeface="Roboto"/>
                        </a:rPr>
                        <a:t>Algorithm</a:t>
                      </a:r>
                      <a:endParaRPr b="1" sz="1400" u="none" cap="none" strike="noStrike">
                        <a:latin typeface="Roboto"/>
                        <a:ea typeface="Roboto"/>
                        <a:cs typeface="Roboto"/>
                        <a:sym typeface="Roboto"/>
                      </a:endParaRPr>
                    </a:p>
                  </a:txBody>
                  <a:tcPr marT="91425" marB="91425" marR="91425" marL="91425">
                    <a:gradFill>
                      <a:gsLst>
                        <a:gs pos="0">
                          <a:srgbClr val="FFFFFF"/>
                        </a:gs>
                        <a:gs pos="100000">
                          <a:srgbClr val="B3B3B3"/>
                        </a:gs>
                      </a:gsLst>
                      <a:lin ang="5400012" scaled="0"/>
                    </a:gra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latin typeface="Roboto"/>
                          <a:ea typeface="Roboto"/>
                          <a:cs typeface="Roboto"/>
                          <a:sym typeface="Roboto"/>
                        </a:rPr>
                        <a:t>RMSE</a:t>
                      </a:r>
                      <a:endParaRPr b="1" sz="1400" u="none" cap="none" strike="noStrike">
                        <a:latin typeface="Roboto"/>
                        <a:ea typeface="Roboto"/>
                        <a:cs typeface="Roboto"/>
                        <a:sym typeface="Roboto"/>
                      </a:endParaRPr>
                    </a:p>
                  </a:txBody>
                  <a:tcPr marT="91425" marB="91425" marR="91425" marL="91425">
                    <a:gradFill>
                      <a:gsLst>
                        <a:gs pos="0">
                          <a:srgbClr val="FFFFFF"/>
                        </a:gs>
                        <a:gs pos="100000">
                          <a:srgbClr val="B3B3B3"/>
                        </a:gs>
                      </a:gsLst>
                      <a:lin ang="5400012" scaled="0"/>
                    </a:gra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latin typeface="Roboto"/>
                          <a:ea typeface="Roboto"/>
                          <a:cs typeface="Roboto"/>
                          <a:sym typeface="Roboto"/>
                        </a:rPr>
                        <a:t>RAE</a:t>
                      </a:r>
                      <a:endParaRPr b="1" sz="1400" u="none" cap="none" strike="noStrike">
                        <a:latin typeface="Roboto"/>
                        <a:ea typeface="Roboto"/>
                        <a:cs typeface="Roboto"/>
                        <a:sym typeface="Roboto"/>
                      </a:endParaRPr>
                    </a:p>
                  </a:txBody>
                  <a:tcPr marT="91425" marB="91425" marR="91425" marL="91425">
                    <a:gradFill>
                      <a:gsLst>
                        <a:gs pos="0">
                          <a:srgbClr val="FFFFFF"/>
                        </a:gs>
                        <a:gs pos="100000">
                          <a:srgbClr val="B3B3B3"/>
                        </a:gs>
                      </a:gsLst>
                      <a:lin ang="5400012" scaled="0"/>
                    </a:gra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latin typeface="Roboto"/>
                          <a:ea typeface="Roboto"/>
                          <a:cs typeface="Roboto"/>
                          <a:sym typeface="Roboto"/>
                        </a:rPr>
                        <a:t>R2</a:t>
                      </a:r>
                      <a:endParaRPr b="1" sz="1400" u="none" cap="none" strike="noStrike">
                        <a:latin typeface="Roboto"/>
                        <a:ea typeface="Roboto"/>
                        <a:cs typeface="Roboto"/>
                        <a:sym typeface="Roboto"/>
                      </a:endParaRPr>
                    </a:p>
                  </a:txBody>
                  <a:tcPr marT="91425" marB="91425" marR="91425" marL="91425">
                    <a:gradFill>
                      <a:gsLst>
                        <a:gs pos="0">
                          <a:srgbClr val="FFFFFF"/>
                        </a:gs>
                        <a:gs pos="100000">
                          <a:srgbClr val="B3B3B3"/>
                        </a:gs>
                      </a:gsLst>
                      <a:lin ang="5400012" scaled="0"/>
                    </a:gra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GB" sz="1400" u="none" cap="none" strike="noStrike">
                          <a:latin typeface="Roboto"/>
                          <a:ea typeface="Roboto"/>
                          <a:cs typeface="Roboto"/>
                          <a:sym typeface="Roboto"/>
                        </a:rPr>
                        <a:t>Adjusted R2</a:t>
                      </a:r>
                      <a:endParaRPr b="1" sz="1400" u="none" cap="none" strike="noStrike">
                        <a:latin typeface="Roboto"/>
                        <a:ea typeface="Roboto"/>
                        <a:cs typeface="Roboto"/>
                        <a:sym typeface="Roboto"/>
                      </a:endParaRPr>
                    </a:p>
                  </a:txBody>
                  <a:tcPr marT="91425" marB="91425" marR="91425" marL="91425">
                    <a:gradFill>
                      <a:gsLst>
                        <a:gs pos="0">
                          <a:srgbClr val="FFFFFF"/>
                        </a:gs>
                        <a:gs pos="100000">
                          <a:srgbClr val="B3B3B3"/>
                        </a:gs>
                      </a:gsLst>
                      <a:lin ang="5400012" scaled="0"/>
                    </a:gradFill>
                  </a:tcPr>
                </a:tc>
              </a:tr>
              <a:tr h="3049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1.</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Linear regression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latin typeface="Roboto"/>
                          <a:ea typeface="Roboto"/>
                          <a:cs typeface="Roboto"/>
                          <a:sym typeface="Roboto"/>
                        </a:rPr>
                        <a:t>304.39021</a:t>
                      </a:r>
                      <a:endParaRPr sz="1400" u="none" cap="none" strike="noStrike">
                        <a:solidFill>
                          <a:schemeClr val="lt1"/>
                        </a:solidFill>
                        <a:latin typeface="Roboto"/>
                        <a:ea typeface="Roboto"/>
                        <a:cs typeface="Roboto"/>
                        <a:sym typeface="Robo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latin typeface="Roboto"/>
                          <a:ea typeface="Roboto"/>
                          <a:cs typeface="Roboto"/>
                          <a:sym typeface="Roboto"/>
                        </a:rPr>
                        <a:t>208.32013</a:t>
                      </a:r>
                      <a:endParaRPr sz="1400" u="none" cap="none" strike="noStrike">
                        <a:solidFill>
                          <a:schemeClr val="lt1"/>
                        </a:solidFill>
                        <a:latin typeface="Roboto"/>
                        <a:ea typeface="Roboto"/>
                        <a:cs typeface="Roboto"/>
                        <a:sym typeface="Robo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latin typeface="Roboto"/>
                          <a:ea typeface="Roboto"/>
                          <a:cs typeface="Roboto"/>
                          <a:sym typeface="Roboto"/>
                        </a:rPr>
                        <a:t>0.76824</a:t>
                      </a:r>
                      <a:endParaRPr sz="1400" u="none" cap="none" strike="noStrike">
                        <a:solidFill>
                          <a:schemeClr val="lt1"/>
                        </a:solidFill>
                        <a:latin typeface="Roboto"/>
                        <a:ea typeface="Roboto"/>
                        <a:cs typeface="Roboto"/>
                        <a:sym typeface="Robo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latin typeface="Roboto"/>
                          <a:ea typeface="Roboto"/>
                          <a:cs typeface="Roboto"/>
                          <a:sym typeface="Roboto"/>
                        </a:rPr>
                        <a:t>0.76236</a:t>
                      </a:r>
                      <a:endParaRPr sz="1400" u="none" cap="none" strike="noStrike">
                        <a:solidFill>
                          <a:schemeClr val="lt1"/>
                        </a:solidFill>
                        <a:latin typeface="Roboto"/>
                        <a:ea typeface="Roboto"/>
                        <a:cs typeface="Roboto"/>
                        <a:sym typeface="Roboto"/>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dk1"/>
                          </a:solidFill>
                        </a:rPr>
                        <a:t>2.</a:t>
                      </a:r>
                      <a:endParaRPr sz="1400" u="none" cap="none" strike="noStrike">
                        <a:solidFill>
                          <a:schemeClr val="dk1"/>
                        </a:solidFill>
                      </a:endParaRPr>
                    </a:p>
                  </a:txBody>
                  <a:tcPr marT="91425" marB="91425" marR="91425" marL="91425">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dk1"/>
                          </a:solidFill>
                        </a:rPr>
                        <a:t>Polynomial regression (2nd degree)</a:t>
                      </a:r>
                      <a:endParaRPr sz="1400" u="none" cap="none" strike="noStrike">
                        <a:solidFill>
                          <a:schemeClr val="dk1"/>
                        </a:solidFill>
                      </a:endParaRPr>
                    </a:p>
                  </a:txBody>
                  <a:tcPr marT="91425" marB="91425" marR="91425" marL="91425">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dk1"/>
                          </a:solidFill>
                          <a:latin typeface="Roboto"/>
                          <a:ea typeface="Roboto"/>
                          <a:cs typeface="Roboto"/>
                          <a:sym typeface="Roboto"/>
                        </a:rPr>
                        <a:t>186.33570</a:t>
                      </a:r>
                      <a:endParaRPr sz="1400" u="none" cap="none" strike="noStrike">
                        <a:solidFill>
                          <a:schemeClr val="dk1"/>
                        </a:solidFill>
                        <a:latin typeface="Roboto"/>
                        <a:ea typeface="Roboto"/>
                        <a:cs typeface="Roboto"/>
                        <a:sym typeface="Roboto"/>
                      </a:endParaRPr>
                    </a:p>
                  </a:txBody>
                  <a:tcPr marT="91425" marB="91425" marR="91425" marL="91425">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dk1"/>
                          </a:solidFill>
                          <a:latin typeface="Roboto"/>
                          <a:ea typeface="Roboto"/>
                          <a:cs typeface="Roboto"/>
                          <a:sym typeface="Roboto"/>
                        </a:rPr>
                        <a:t>117.37459</a:t>
                      </a:r>
                      <a:endParaRPr sz="1400" u="none" cap="none" strike="noStrike">
                        <a:solidFill>
                          <a:schemeClr val="dk1"/>
                        </a:solidFill>
                        <a:latin typeface="Roboto"/>
                        <a:ea typeface="Roboto"/>
                        <a:cs typeface="Roboto"/>
                        <a:sym typeface="Roboto"/>
                      </a:endParaRPr>
                    </a:p>
                  </a:txBody>
                  <a:tcPr marT="91425" marB="91425" marR="91425" marL="91425">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dk1"/>
                          </a:solidFill>
                          <a:latin typeface="Roboto"/>
                          <a:ea typeface="Roboto"/>
                          <a:cs typeface="Roboto"/>
                          <a:sym typeface="Roboto"/>
                        </a:rPr>
                        <a:t>0.91315</a:t>
                      </a:r>
                      <a:endParaRPr sz="1400" u="none" cap="none" strike="noStrike">
                        <a:solidFill>
                          <a:schemeClr val="dk1"/>
                        </a:solidFill>
                        <a:latin typeface="Roboto"/>
                        <a:ea typeface="Roboto"/>
                        <a:cs typeface="Roboto"/>
                        <a:sym typeface="Roboto"/>
                      </a:endParaRPr>
                    </a:p>
                  </a:txBody>
                  <a:tcPr marT="91425" marB="91425" marR="91425" marL="91425">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dk1"/>
                          </a:solidFill>
                          <a:latin typeface="Roboto"/>
                          <a:ea typeface="Roboto"/>
                          <a:cs typeface="Roboto"/>
                          <a:sym typeface="Roboto"/>
                        </a:rPr>
                        <a:t>0.91094</a:t>
                      </a:r>
                      <a:endParaRPr sz="1400" u="none" cap="none" strike="noStrike">
                        <a:solidFill>
                          <a:schemeClr val="dk1"/>
                        </a:solidFill>
                        <a:latin typeface="Roboto"/>
                        <a:ea typeface="Roboto"/>
                        <a:cs typeface="Roboto"/>
                        <a:sym typeface="Roboto"/>
                      </a:endParaRPr>
                    </a:p>
                  </a:txBody>
                  <a:tcPr marT="91425" marB="91425" marR="91425" marL="91425">
                    <a:solidFill>
                      <a:srgbClr val="F3F3F3"/>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Lasso regression</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latin typeface="Roboto"/>
                          <a:ea typeface="Roboto"/>
                          <a:cs typeface="Roboto"/>
                          <a:sym typeface="Roboto"/>
                        </a:rPr>
                        <a:t>304.78331</a:t>
                      </a:r>
                      <a:endParaRPr sz="1400" u="none" cap="none" strike="noStrike">
                        <a:solidFill>
                          <a:schemeClr val="lt1"/>
                        </a:solidFill>
                        <a:latin typeface="Roboto"/>
                        <a:ea typeface="Roboto"/>
                        <a:cs typeface="Roboto"/>
                        <a:sym typeface="Robo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latin typeface="Roboto"/>
                          <a:ea typeface="Roboto"/>
                          <a:cs typeface="Roboto"/>
                          <a:sym typeface="Roboto"/>
                        </a:rPr>
                        <a:t>208.25760</a:t>
                      </a:r>
                      <a:endParaRPr sz="1400" u="none" cap="none" strike="noStrike">
                        <a:solidFill>
                          <a:schemeClr val="lt1"/>
                        </a:solidFill>
                        <a:latin typeface="Roboto"/>
                        <a:ea typeface="Roboto"/>
                        <a:cs typeface="Roboto"/>
                        <a:sym typeface="Robo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latin typeface="Roboto"/>
                          <a:ea typeface="Roboto"/>
                          <a:cs typeface="Roboto"/>
                          <a:sym typeface="Roboto"/>
                        </a:rPr>
                        <a:t>0.76764</a:t>
                      </a:r>
                      <a:endParaRPr sz="1400" u="none" cap="none" strike="noStrike">
                        <a:solidFill>
                          <a:schemeClr val="lt1"/>
                        </a:solidFill>
                        <a:latin typeface="Roboto"/>
                        <a:ea typeface="Roboto"/>
                        <a:cs typeface="Roboto"/>
                        <a:sym typeface="Robo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latin typeface="Roboto"/>
                          <a:ea typeface="Roboto"/>
                          <a:cs typeface="Roboto"/>
                          <a:sym typeface="Roboto"/>
                        </a:rPr>
                        <a:t>0.76174</a:t>
                      </a:r>
                      <a:endParaRPr sz="1400" u="none" cap="none" strike="noStrike">
                        <a:solidFill>
                          <a:schemeClr val="lt1"/>
                        </a:solidFill>
                        <a:latin typeface="Roboto"/>
                        <a:ea typeface="Roboto"/>
                        <a:cs typeface="Roboto"/>
                        <a:sym typeface="Roboto"/>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4.</a:t>
                      </a:r>
                      <a:endParaRPr sz="1400" u="none" cap="none" strike="noStrike"/>
                    </a:p>
                  </a:txBody>
                  <a:tcPr marT="91425" marB="91425" marR="91425" marL="91425">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Ridge regression</a:t>
                      </a:r>
                      <a:endParaRPr sz="1400" u="none" cap="none" strike="noStrike"/>
                    </a:p>
                  </a:txBody>
                  <a:tcPr marT="91425" marB="91425" marR="91425" marL="91425">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latin typeface="Roboto"/>
                          <a:ea typeface="Roboto"/>
                          <a:cs typeface="Roboto"/>
                          <a:sym typeface="Roboto"/>
                        </a:rPr>
                        <a:t>304.79281</a:t>
                      </a:r>
                      <a:endParaRPr sz="1400" u="none" cap="none" strike="noStrike">
                        <a:solidFill>
                          <a:schemeClr val="lt1"/>
                        </a:solidFill>
                        <a:latin typeface="Roboto"/>
                        <a:ea typeface="Roboto"/>
                        <a:cs typeface="Roboto"/>
                        <a:sym typeface="Roboto"/>
                      </a:endParaRPr>
                    </a:p>
                  </a:txBody>
                  <a:tcPr marT="91425" marB="91425" marR="91425" marL="91425">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latin typeface="Roboto"/>
                          <a:ea typeface="Roboto"/>
                          <a:cs typeface="Roboto"/>
                          <a:sym typeface="Roboto"/>
                        </a:rPr>
                        <a:t>208.28786</a:t>
                      </a:r>
                      <a:endParaRPr sz="1400" u="none" cap="none" strike="noStrike">
                        <a:solidFill>
                          <a:schemeClr val="lt1"/>
                        </a:solidFill>
                        <a:latin typeface="Roboto"/>
                        <a:ea typeface="Roboto"/>
                        <a:cs typeface="Roboto"/>
                        <a:sym typeface="Roboto"/>
                      </a:endParaRPr>
                    </a:p>
                  </a:txBody>
                  <a:tcPr marT="91425" marB="91425" marR="91425" marL="91425">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latin typeface="Roboto"/>
                          <a:ea typeface="Roboto"/>
                          <a:cs typeface="Roboto"/>
                          <a:sym typeface="Roboto"/>
                        </a:rPr>
                        <a:t>0.76762</a:t>
                      </a:r>
                      <a:endParaRPr sz="1400" u="none" cap="none" strike="noStrike">
                        <a:solidFill>
                          <a:schemeClr val="lt1"/>
                        </a:solidFill>
                        <a:latin typeface="Roboto"/>
                        <a:ea typeface="Roboto"/>
                        <a:cs typeface="Roboto"/>
                        <a:sym typeface="Roboto"/>
                      </a:endParaRPr>
                    </a:p>
                  </a:txBody>
                  <a:tcPr marT="91425" marB="91425" marR="91425" marL="91425">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latin typeface="Roboto"/>
                          <a:ea typeface="Roboto"/>
                          <a:cs typeface="Roboto"/>
                          <a:sym typeface="Roboto"/>
                        </a:rPr>
                        <a:t>0.76173</a:t>
                      </a:r>
                      <a:endParaRPr sz="1400" u="none" cap="none" strike="noStrike">
                        <a:solidFill>
                          <a:schemeClr val="lt1"/>
                        </a:solidFill>
                        <a:latin typeface="Roboto"/>
                        <a:ea typeface="Roboto"/>
                        <a:cs typeface="Roboto"/>
                        <a:sym typeface="Roboto"/>
                      </a:endParaRPr>
                    </a:p>
                  </a:txBody>
                  <a:tcPr marT="91425" marB="91425" marR="91425" marL="91425">
                    <a:solidFill>
                      <a:srgbClr val="F3F3F3"/>
                    </a:solidFill>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5.</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ElasticNet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latin typeface="Roboto"/>
                          <a:ea typeface="Roboto"/>
                          <a:cs typeface="Roboto"/>
                          <a:sym typeface="Roboto"/>
                        </a:rPr>
                        <a:t>304.79324</a:t>
                      </a:r>
                      <a:endParaRPr sz="1400" u="none" cap="none" strike="noStrike">
                        <a:solidFill>
                          <a:schemeClr val="lt1"/>
                        </a:solidFill>
                        <a:latin typeface="Roboto"/>
                        <a:ea typeface="Roboto"/>
                        <a:cs typeface="Roboto"/>
                        <a:sym typeface="Robo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latin typeface="Roboto"/>
                          <a:ea typeface="Roboto"/>
                          <a:cs typeface="Roboto"/>
                          <a:sym typeface="Roboto"/>
                        </a:rPr>
                        <a:t>208.27995</a:t>
                      </a:r>
                      <a:endParaRPr sz="1400" u="none" cap="none" strike="noStrike">
                        <a:solidFill>
                          <a:schemeClr val="lt1"/>
                        </a:solidFill>
                        <a:latin typeface="Roboto"/>
                        <a:ea typeface="Roboto"/>
                        <a:cs typeface="Roboto"/>
                        <a:sym typeface="Robo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latin typeface="Roboto"/>
                          <a:ea typeface="Roboto"/>
                          <a:cs typeface="Roboto"/>
                          <a:sym typeface="Roboto"/>
                        </a:rPr>
                        <a:t>0.76762</a:t>
                      </a:r>
                      <a:endParaRPr sz="1400" u="none" cap="none" strike="noStrike">
                        <a:solidFill>
                          <a:schemeClr val="lt1"/>
                        </a:solidFill>
                        <a:latin typeface="Roboto"/>
                        <a:ea typeface="Roboto"/>
                        <a:cs typeface="Roboto"/>
                        <a:sym typeface="Robo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latin typeface="Roboto"/>
                          <a:ea typeface="Roboto"/>
                          <a:cs typeface="Roboto"/>
                          <a:sym typeface="Roboto"/>
                        </a:rPr>
                        <a:t>0.76173</a:t>
                      </a:r>
                      <a:endParaRPr sz="1400" u="none" cap="none" strike="noStrike">
                        <a:solidFill>
                          <a:schemeClr val="lt1"/>
                        </a:solidFill>
                        <a:latin typeface="Roboto"/>
                        <a:ea typeface="Roboto"/>
                        <a:cs typeface="Roboto"/>
                        <a:sym typeface="Roboto"/>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6.</a:t>
                      </a:r>
                      <a:endParaRPr sz="1400" u="none" cap="none" strike="noStrike"/>
                    </a:p>
                  </a:txBody>
                  <a:tcPr marT="91425" marB="91425" marR="91425" marL="91425">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t>Decision tree regressor</a:t>
                      </a:r>
                      <a:endParaRPr sz="1400" u="none" cap="none" strike="noStrike"/>
                    </a:p>
                  </a:txBody>
                  <a:tcPr marT="91425" marB="91425" marR="91425" marL="91425">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latin typeface="Roboto"/>
                          <a:ea typeface="Roboto"/>
                          <a:cs typeface="Roboto"/>
                          <a:sym typeface="Roboto"/>
                        </a:rPr>
                        <a:t>250.74488</a:t>
                      </a:r>
                      <a:endParaRPr sz="1400" u="none" cap="none" strike="noStrike">
                        <a:solidFill>
                          <a:schemeClr val="lt1"/>
                        </a:solidFill>
                        <a:latin typeface="Roboto"/>
                        <a:ea typeface="Roboto"/>
                        <a:cs typeface="Roboto"/>
                        <a:sym typeface="Roboto"/>
                      </a:endParaRPr>
                    </a:p>
                  </a:txBody>
                  <a:tcPr marT="91425" marB="91425" marR="91425" marL="91425">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latin typeface="Roboto"/>
                          <a:ea typeface="Roboto"/>
                          <a:cs typeface="Roboto"/>
                          <a:sym typeface="Roboto"/>
                        </a:rPr>
                        <a:t>151.93542</a:t>
                      </a:r>
                      <a:endParaRPr sz="1400" u="none" cap="none" strike="noStrike">
                        <a:solidFill>
                          <a:schemeClr val="lt1"/>
                        </a:solidFill>
                        <a:latin typeface="Roboto"/>
                        <a:ea typeface="Roboto"/>
                        <a:cs typeface="Roboto"/>
                        <a:sym typeface="Roboto"/>
                      </a:endParaRPr>
                    </a:p>
                  </a:txBody>
                  <a:tcPr marT="91425" marB="91425" marR="91425" marL="91425">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latin typeface="Roboto"/>
                          <a:ea typeface="Roboto"/>
                          <a:cs typeface="Roboto"/>
                          <a:sym typeface="Roboto"/>
                        </a:rPr>
                        <a:t>0.84273</a:t>
                      </a:r>
                      <a:endParaRPr sz="1400" u="none" cap="none" strike="noStrike">
                        <a:solidFill>
                          <a:schemeClr val="lt1"/>
                        </a:solidFill>
                        <a:latin typeface="Roboto"/>
                        <a:ea typeface="Roboto"/>
                        <a:cs typeface="Roboto"/>
                        <a:sym typeface="Roboto"/>
                      </a:endParaRPr>
                    </a:p>
                  </a:txBody>
                  <a:tcPr marT="91425" marB="91425" marR="91425" marL="91425">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latin typeface="Roboto"/>
                          <a:ea typeface="Roboto"/>
                          <a:cs typeface="Roboto"/>
                          <a:sym typeface="Roboto"/>
                        </a:rPr>
                        <a:t>0.83874</a:t>
                      </a:r>
                      <a:endParaRPr sz="1400" u="none" cap="none" strike="noStrike">
                        <a:solidFill>
                          <a:schemeClr val="lt1"/>
                        </a:solidFill>
                        <a:latin typeface="Roboto"/>
                        <a:ea typeface="Roboto"/>
                        <a:cs typeface="Roboto"/>
                        <a:sym typeface="Roboto"/>
                      </a:endParaRPr>
                    </a:p>
                  </a:txBody>
                  <a:tcPr marT="91425" marB="91425" marR="91425" marL="91425">
                    <a:solidFill>
                      <a:srgbClr val="F3F3F3"/>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5"/>
          <p:cNvSpPr txBox="1"/>
          <p:nvPr>
            <p:ph type="title"/>
          </p:nvPr>
        </p:nvSpPr>
        <p:spPr>
          <a:xfrm>
            <a:off x="311700" y="110359"/>
            <a:ext cx="8209500" cy="53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400">
                <a:latin typeface="Roboto"/>
                <a:ea typeface="Roboto"/>
                <a:cs typeface="Roboto"/>
                <a:sym typeface="Roboto"/>
              </a:rPr>
              <a:t>Conclusion</a:t>
            </a:r>
            <a:endParaRPr b="1" sz="2400">
              <a:latin typeface="Roboto"/>
              <a:ea typeface="Roboto"/>
              <a:cs typeface="Roboto"/>
              <a:sym typeface="Roboto"/>
            </a:endParaRPr>
          </a:p>
        </p:txBody>
      </p:sp>
      <p:sp>
        <p:nvSpPr>
          <p:cNvPr id="325" name="Google Shape;325;p55"/>
          <p:cNvSpPr txBox="1"/>
          <p:nvPr>
            <p:ph idx="1" type="body"/>
          </p:nvPr>
        </p:nvSpPr>
        <p:spPr>
          <a:xfrm>
            <a:off x="102600" y="859402"/>
            <a:ext cx="9041400" cy="3773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134F5C"/>
              </a:buClr>
              <a:buSzPts val="1400"/>
              <a:buFont typeface="Roboto"/>
              <a:buChar char="➔"/>
            </a:pPr>
            <a:r>
              <a:rPr i="0" lang="en-GB" sz="1400">
                <a:solidFill>
                  <a:srgbClr val="134F5C"/>
                </a:solidFill>
                <a:latin typeface="Roboto"/>
                <a:ea typeface="Roboto"/>
                <a:cs typeface="Roboto"/>
                <a:sym typeface="Roboto"/>
              </a:rPr>
              <a:t>People prefer rented bikes when the temperature is high and humidity is low.</a:t>
            </a:r>
            <a:endParaRPr i="0" sz="1400">
              <a:solidFill>
                <a:srgbClr val="134F5C"/>
              </a:solidFill>
              <a:latin typeface="Roboto"/>
              <a:ea typeface="Roboto"/>
              <a:cs typeface="Roboto"/>
              <a:sym typeface="Roboto"/>
            </a:endParaRPr>
          </a:p>
          <a:p>
            <a:pPr indent="0" lvl="0" marL="457200" rtl="0" algn="l">
              <a:lnSpc>
                <a:spcPct val="150000"/>
              </a:lnSpc>
              <a:spcBef>
                <a:spcPts val="0"/>
              </a:spcBef>
              <a:spcAft>
                <a:spcPts val="0"/>
              </a:spcAft>
              <a:buNone/>
            </a:pPr>
            <a:r>
              <a:t/>
            </a:r>
            <a:endParaRPr sz="1400">
              <a:solidFill>
                <a:srgbClr val="134F5C"/>
              </a:solidFill>
              <a:latin typeface="Roboto"/>
              <a:ea typeface="Roboto"/>
              <a:cs typeface="Roboto"/>
              <a:sym typeface="Roboto"/>
            </a:endParaRPr>
          </a:p>
          <a:p>
            <a:pPr indent="-317500" lvl="0" marL="457200" rtl="0" algn="l">
              <a:lnSpc>
                <a:spcPct val="150000"/>
              </a:lnSpc>
              <a:spcBef>
                <a:spcPts val="0"/>
              </a:spcBef>
              <a:spcAft>
                <a:spcPts val="0"/>
              </a:spcAft>
              <a:buClr>
                <a:srgbClr val="134F5C"/>
              </a:buClr>
              <a:buSzPts val="1400"/>
              <a:buFont typeface="Roboto"/>
              <a:buChar char="➔"/>
            </a:pPr>
            <a:r>
              <a:rPr lang="en-GB" sz="1400">
                <a:solidFill>
                  <a:schemeClr val="lt1"/>
                </a:solidFill>
                <a:latin typeface="Roboto"/>
                <a:ea typeface="Roboto"/>
                <a:cs typeface="Roboto"/>
                <a:sym typeface="Roboto"/>
              </a:rPr>
              <a:t>When there are no holidays, the demand is high specifically around 8 am and 6 pm. When there are holidays the demand is quite low during the entire day.</a:t>
            </a:r>
            <a:endParaRPr sz="1400">
              <a:solidFill>
                <a:srgbClr val="134F5C"/>
              </a:solidFill>
              <a:latin typeface="Roboto"/>
              <a:ea typeface="Roboto"/>
              <a:cs typeface="Roboto"/>
              <a:sym typeface="Roboto"/>
            </a:endParaRPr>
          </a:p>
          <a:p>
            <a:pPr indent="0" lvl="0" marL="457200" rtl="0" algn="l">
              <a:lnSpc>
                <a:spcPct val="150000"/>
              </a:lnSpc>
              <a:spcBef>
                <a:spcPts val="0"/>
              </a:spcBef>
              <a:spcAft>
                <a:spcPts val="0"/>
              </a:spcAft>
              <a:buNone/>
            </a:pPr>
            <a:r>
              <a:t/>
            </a:r>
            <a:endParaRPr sz="1400">
              <a:solidFill>
                <a:srgbClr val="134F5C"/>
              </a:solidFill>
              <a:latin typeface="Roboto"/>
              <a:ea typeface="Roboto"/>
              <a:cs typeface="Roboto"/>
              <a:sym typeface="Roboto"/>
            </a:endParaRPr>
          </a:p>
          <a:p>
            <a:pPr indent="-317500" lvl="0" marL="457200" rtl="0" algn="l">
              <a:lnSpc>
                <a:spcPct val="150000"/>
              </a:lnSpc>
              <a:spcBef>
                <a:spcPts val="0"/>
              </a:spcBef>
              <a:spcAft>
                <a:spcPts val="0"/>
              </a:spcAft>
              <a:buClr>
                <a:srgbClr val="134F5C"/>
              </a:buClr>
              <a:buSzPts val="1400"/>
              <a:buFont typeface="Roboto"/>
              <a:buChar char="➔"/>
            </a:pPr>
            <a:r>
              <a:rPr i="0" lang="en-GB" sz="1400">
                <a:solidFill>
                  <a:srgbClr val="134F5C"/>
                </a:solidFill>
                <a:latin typeface="Roboto"/>
                <a:ea typeface="Roboto"/>
                <a:cs typeface="Roboto"/>
                <a:sym typeface="Roboto"/>
              </a:rPr>
              <a:t>People like to take rented bikes when rainfall and snowfall are low.</a:t>
            </a:r>
            <a:endParaRPr i="0" sz="1400">
              <a:solidFill>
                <a:srgbClr val="134F5C"/>
              </a:solidFill>
              <a:latin typeface="Roboto"/>
              <a:ea typeface="Roboto"/>
              <a:cs typeface="Roboto"/>
              <a:sym typeface="Roboto"/>
            </a:endParaRPr>
          </a:p>
          <a:p>
            <a:pPr indent="0" lvl="0" marL="457200" rtl="0" algn="l">
              <a:lnSpc>
                <a:spcPct val="150000"/>
              </a:lnSpc>
              <a:spcBef>
                <a:spcPts val="0"/>
              </a:spcBef>
              <a:spcAft>
                <a:spcPts val="0"/>
              </a:spcAft>
              <a:buNone/>
            </a:pPr>
            <a:r>
              <a:t/>
            </a:r>
            <a:endParaRPr sz="1400">
              <a:solidFill>
                <a:srgbClr val="134F5C"/>
              </a:solidFill>
              <a:latin typeface="Roboto"/>
              <a:ea typeface="Roboto"/>
              <a:cs typeface="Roboto"/>
              <a:sym typeface="Roboto"/>
            </a:endParaRPr>
          </a:p>
          <a:p>
            <a:pPr indent="-317500" lvl="0" marL="457200" rtl="0" algn="l">
              <a:lnSpc>
                <a:spcPct val="150000"/>
              </a:lnSpc>
              <a:spcBef>
                <a:spcPts val="0"/>
              </a:spcBef>
              <a:spcAft>
                <a:spcPts val="0"/>
              </a:spcAft>
              <a:buClr>
                <a:srgbClr val="134F5C"/>
              </a:buClr>
              <a:buSzPts val="1400"/>
              <a:buFont typeface="Roboto"/>
              <a:buChar char="➔"/>
            </a:pPr>
            <a:r>
              <a:rPr lang="en-GB" sz="1400">
                <a:solidFill>
                  <a:schemeClr val="lt1"/>
                </a:solidFill>
                <a:latin typeface="Roboto"/>
                <a:ea typeface="Roboto"/>
                <a:cs typeface="Roboto"/>
                <a:sym typeface="Roboto"/>
              </a:rPr>
              <a:t>During the entire day, the demand is high in the morning and even higher in the evening which shows employees mostly prefer rented bikes before and after their working hours.</a:t>
            </a:r>
            <a:endParaRPr i="0" sz="1400">
              <a:solidFill>
                <a:srgbClr val="134F5C"/>
              </a:solidFill>
              <a:latin typeface="Roboto"/>
              <a:ea typeface="Roboto"/>
              <a:cs typeface="Roboto"/>
              <a:sym typeface="Roboto"/>
            </a:endParaRPr>
          </a:p>
          <a:p>
            <a:pPr indent="0" lvl="0" marL="457200" rtl="0" algn="l">
              <a:lnSpc>
                <a:spcPct val="150000"/>
              </a:lnSpc>
              <a:spcBef>
                <a:spcPts val="0"/>
              </a:spcBef>
              <a:spcAft>
                <a:spcPts val="0"/>
              </a:spcAft>
              <a:buNone/>
            </a:pPr>
            <a:r>
              <a:t/>
            </a:r>
            <a:endParaRPr sz="1400">
              <a:solidFill>
                <a:srgbClr val="134F5C"/>
              </a:solidFill>
              <a:latin typeface="Roboto"/>
              <a:ea typeface="Roboto"/>
              <a:cs typeface="Roboto"/>
              <a:sym typeface="Roboto"/>
            </a:endParaRPr>
          </a:p>
          <a:p>
            <a:pPr indent="-317500" lvl="0" marL="457200" rtl="0" algn="l">
              <a:lnSpc>
                <a:spcPct val="150000"/>
              </a:lnSpc>
              <a:spcBef>
                <a:spcPts val="0"/>
              </a:spcBef>
              <a:spcAft>
                <a:spcPts val="0"/>
              </a:spcAft>
              <a:buClr>
                <a:srgbClr val="134F5C"/>
              </a:buClr>
              <a:buSzPts val="1400"/>
              <a:buFont typeface="Roboto"/>
              <a:buChar char="➔"/>
            </a:pPr>
            <a:r>
              <a:rPr i="0" lang="en-GB" sz="1400">
                <a:solidFill>
                  <a:srgbClr val="134F5C"/>
                </a:solidFill>
                <a:latin typeface="Roboto"/>
                <a:ea typeface="Roboto"/>
                <a:cs typeface="Roboto"/>
                <a:sym typeface="Roboto"/>
              </a:rPr>
              <a:t>The demand is high in summer</a:t>
            </a:r>
            <a:r>
              <a:rPr lang="en-GB" sz="1400">
                <a:solidFill>
                  <a:srgbClr val="134F5C"/>
                </a:solidFill>
                <a:latin typeface="Roboto"/>
                <a:ea typeface="Roboto"/>
                <a:cs typeface="Roboto"/>
                <a:sym typeface="Roboto"/>
              </a:rPr>
              <a:t> especially </a:t>
            </a:r>
            <a:r>
              <a:rPr i="0" lang="en-GB" sz="1400">
                <a:solidFill>
                  <a:srgbClr val="134F5C"/>
                </a:solidFill>
                <a:latin typeface="Roboto"/>
                <a:ea typeface="Roboto"/>
                <a:cs typeface="Roboto"/>
                <a:sym typeface="Roboto"/>
              </a:rPr>
              <a:t>in the month of June followed by July and May whereas the demand is lowest in the winter season i.e. during the month of December, January and February.</a:t>
            </a:r>
            <a:endParaRPr sz="1400">
              <a:solidFill>
                <a:srgbClr val="134F5C"/>
              </a:solidFill>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t/>
            </a:r>
            <a:endParaRPr sz="14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6"/>
          <p:cNvSpPr txBox="1"/>
          <p:nvPr>
            <p:ph type="title"/>
          </p:nvPr>
        </p:nvSpPr>
        <p:spPr>
          <a:xfrm>
            <a:off x="311700" y="1179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800"/>
              <a:buFont typeface="Arial"/>
              <a:buNone/>
            </a:pPr>
            <a:r>
              <a:rPr b="1" lang="en-GB" sz="2400">
                <a:latin typeface="Roboto"/>
                <a:ea typeface="Roboto"/>
                <a:cs typeface="Roboto"/>
                <a:sym typeface="Roboto"/>
              </a:rPr>
              <a:t>Contd.</a:t>
            </a:r>
            <a:endParaRPr/>
          </a:p>
        </p:txBody>
      </p:sp>
      <p:sp>
        <p:nvSpPr>
          <p:cNvPr id="331" name="Google Shape;331;p56"/>
          <p:cNvSpPr txBox="1"/>
          <p:nvPr>
            <p:ph idx="1" type="body"/>
          </p:nvPr>
        </p:nvSpPr>
        <p:spPr>
          <a:xfrm>
            <a:off x="144350" y="1077450"/>
            <a:ext cx="8520600" cy="29886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accent2"/>
              </a:buClr>
              <a:buSzPts val="1400"/>
              <a:buFont typeface="Roboto"/>
              <a:buChar char="➔"/>
            </a:pPr>
            <a:r>
              <a:rPr lang="en-GB" sz="1400">
                <a:solidFill>
                  <a:schemeClr val="lt1"/>
                </a:solidFill>
                <a:latin typeface="Roboto"/>
                <a:ea typeface="Roboto"/>
                <a:cs typeface="Roboto"/>
                <a:sym typeface="Roboto"/>
              </a:rPr>
              <a:t>The R2 score for linear regression and all the regularization techniques like lasso, ridge and elastic net is almost the same, around 0.76.</a:t>
            </a:r>
            <a:endParaRPr sz="1400">
              <a:solidFill>
                <a:schemeClr val="lt1"/>
              </a:solidFill>
              <a:latin typeface="Roboto"/>
              <a:ea typeface="Roboto"/>
              <a:cs typeface="Roboto"/>
              <a:sym typeface="Roboto"/>
            </a:endParaRPr>
          </a:p>
          <a:p>
            <a:pPr indent="0" lvl="0" marL="457200" rtl="0" algn="l">
              <a:lnSpc>
                <a:spcPct val="150000"/>
              </a:lnSpc>
              <a:spcBef>
                <a:spcPts val="0"/>
              </a:spcBef>
              <a:spcAft>
                <a:spcPts val="0"/>
              </a:spcAft>
              <a:buNone/>
            </a:pPr>
            <a:r>
              <a:t/>
            </a:r>
            <a:endParaRPr sz="1400">
              <a:solidFill>
                <a:schemeClr val="lt1"/>
              </a:solidFill>
              <a:latin typeface="Roboto"/>
              <a:ea typeface="Roboto"/>
              <a:cs typeface="Roboto"/>
              <a:sym typeface="Roboto"/>
            </a:endParaRPr>
          </a:p>
          <a:p>
            <a:pPr indent="-317500" lvl="0" marL="457200" rtl="0" algn="l">
              <a:lnSpc>
                <a:spcPct val="150000"/>
              </a:lnSpc>
              <a:spcBef>
                <a:spcPts val="0"/>
              </a:spcBef>
              <a:spcAft>
                <a:spcPts val="0"/>
              </a:spcAft>
              <a:buClr>
                <a:schemeClr val="accent2"/>
              </a:buClr>
              <a:buSzPts val="1400"/>
              <a:buFont typeface="Roboto"/>
              <a:buChar char="➔"/>
            </a:pPr>
            <a:r>
              <a:rPr lang="en-GB" sz="1400">
                <a:solidFill>
                  <a:schemeClr val="lt1"/>
                </a:solidFill>
                <a:latin typeface="Roboto"/>
                <a:ea typeface="Roboto"/>
                <a:cs typeface="Roboto"/>
                <a:sym typeface="Roboto"/>
              </a:rPr>
              <a:t>For decision tree, the R2 score comes out to be 0.84. Also, the RMSE and MAE are comparatively low from other regression algorithms.</a:t>
            </a:r>
            <a:endParaRPr sz="1400">
              <a:solidFill>
                <a:schemeClr val="lt1"/>
              </a:solidFill>
              <a:latin typeface="Roboto"/>
              <a:ea typeface="Roboto"/>
              <a:cs typeface="Roboto"/>
              <a:sym typeface="Roboto"/>
            </a:endParaRPr>
          </a:p>
          <a:p>
            <a:pPr indent="0" lvl="0" marL="457200" rtl="0" algn="l">
              <a:lnSpc>
                <a:spcPct val="150000"/>
              </a:lnSpc>
              <a:spcBef>
                <a:spcPts val="0"/>
              </a:spcBef>
              <a:spcAft>
                <a:spcPts val="0"/>
              </a:spcAft>
              <a:buNone/>
            </a:pPr>
            <a:r>
              <a:t/>
            </a:r>
            <a:endParaRPr sz="1400">
              <a:solidFill>
                <a:schemeClr val="lt1"/>
              </a:solidFill>
              <a:latin typeface="Roboto"/>
              <a:ea typeface="Roboto"/>
              <a:cs typeface="Roboto"/>
              <a:sym typeface="Roboto"/>
            </a:endParaRPr>
          </a:p>
          <a:p>
            <a:pPr indent="-317500" lvl="0" marL="457200" rtl="0" algn="l">
              <a:lnSpc>
                <a:spcPct val="150000"/>
              </a:lnSpc>
              <a:spcBef>
                <a:spcPts val="0"/>
              </a:spcBef>
              <a:spcAft>
                <a:spcPts val="0"/>
              </a:spcAft>
              <a:buClr>
                <a:schemeClr val="accent2"/>
              </a:buClr>
              <a:buSzPts val="1400"/>
              <a:buFont typeface="Roboto"/>
              <a:buChar char="➔"/>
            </a:pPr>
            <a:r>
              <a:rPr lang="en-GB" sz="1400">
                <a:solidFill>
                  <a:schemeClr val="lt1"/>
                </a:solidFill>
                <a:latin typeface="Roboto"/>
                <a:ea typeface="Roboto"/>
                <a:cs typeface="Roboto"/>
                <a:sym typeface="Roboto"/>
              </a:rPr>
              <a:t>2nd-degree polynomial regression has the highest value of R2 score of around 0.91 which means there is a non-linear relationship between the dependent and independent variables. It has also got the lowest RMSE and MAE values among all the models.</a:t>
            </a:r>
            <a:endParaRPr sz="1400">
              <a:solidFill>
                <a:schemeClr val="lt1"/>
              </a:solidFill>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t/>
            </a:r>
            <a:endParaRPr sz="14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8"/>
          <p:cNvSpPr txBox="1"/>
          <p:nvPr>
            <p:ph type="title"/>
          </p:nvPr>
        </p:nvSpPr>
        <p:spPr>
          <a:xfrm>
            <a:off x="311700" y="160006"/>
            <a:ext cx="8520600" cy="60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400">
                <a:latin typeface="Roboto"/>
                <a:ea typeface="Roboto"/>
                <a:cs typeface="Roboto"/>
                <a:sym typeface="Roboto"/>
              </a:rPr>
              <a:t>Problem Statement</a:t>
            </a:r>
            <a:endParaRPr>
              <a:latin typeface="Roboto"/>
              <a:ea typeface="Roboto"/>
              <a:cs typeface="Roboto"/>
              <a:sym typeface="Roboto"/>
            </a:endParaRPr>
          </a:p>
        </p:txBody>
      </p:sp>
      <p:sp>
        <p:nvSpPr>
          <p:cNvPr id="120" name="Google Shape;120;p28"/>
          <p:cNvSpPr txBox="1"/>
          <p:nvPr>
            <p:ph idx="1" type="body"/>
          </p:nvPr>
        </p:nvSpPr>
        <p:spPr>
          <a:xfrm>
            <a:off x="45625" y="1041450"/>
            <a:ext cx="8679900" cy="2534400"/>
          </a:xfrm>
          <a:prstGeom prst="rect">
            <a:avLst/>
          </a:prstGeom>
          <a:noFill/>
          <a:ln>
            <a:noFill/>
          </a:ln>
        </p:spPr>
        <p:txBody>
          <a:bodyPr anchorCtr="0" anchor="t" bIns="91425" lIns="91425" spcFirstLastPara="1" rIns="91425" wrap="square" tIns="91425">
            <a:noAutofit/>
          </a:bodyPr>
          <a:lstStyle/>
          <a:p>
            <a:pPr indent="0" lvl="0" marL="457200" rtl="0" algn="l">
              <a:lnSpc>
                <a:spcPct val="170000"/>
              </a:lnSpc>
              <a:spcBef>
                <a:spcPts val="0"/>
              </a:spcBef>
              <a:spcAft>
                <a:spcPts val="0"/>
              </a:spcAft>
              <a:buSzPts val="1800"/>
              <a:buNone/>
            </a:pPr>
            <a:r>
              <a:rPr lang="en-GB" sz="1500">
                <a:solidFill>
                  <a:schemeClr val="lt1"/>
                </a:solidFill>
                <a:latin typeface="Roboto"/>
                <a:ea typeface="Roboto"/>
                <a:cs typeface="Roboto"/>
                <a:sym typeface="Roboto"/>
              </a:rPr>
              <a:t>At present rental bikes are presented in numerous metropolitan urban cities to improve portability solace. It is essential to make the rental bikes accessible and open to general society as it reduces the waiting time. Ultimately, furnishing the city with a stable stock of rental bikes becomes a main pressing issue. The essential part is predicting the bike count expected every hour for the steady inventory of rental bikes.</a:t>
            </a:r>
            <a:endParaRPr sz="1500">
              <a:solidFill>
                <a:schemeClr val="lt1"/>
              </a:solidFill>
            </a:endParaRPr>
          </a:p>
          <a:p>
            <a:pPr indent="0" lvl="0" marL="133350" rtl="0" algn="l">
              <a:lnSpc>
                <a:spcPct val="170000"/>
              </a:lnSpc>
              <a:spcBef>
                <a:spcPts val="0"/>
              </a:spcBef>
              <a:spcAft>
                <a:spcPts val="0"/>
              </a:spcAft>
              <a:buClr>
                <a:schemeClr val="lt1"/>
              </a:buClr>
              <a:buSzPts val="1500"/>
              <a:buNone/>
            </a:pPr>
            <a:r>
              <a:t/>
            </a:r>
            <a:endParaRPr sz="1500">
              <a:solidFill>
                <a:schemeClr val="lt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9"/>
          <p:cNvSpPr txBox="1"/>
          <p:nvPr>
            <p:ph type="title"/>
          </p:nvPr>
        </p:nvSpPr>
        <p:spPr>
          <a:xfrm>
            <a:off x="185854" y="110583"/>
            <a:ext cx="8646300" cy="72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latin typeface="Roboto"/>
                <a:ea typeface="Roboto"/>
                <a:cs typeface="Roboto"/>
                <a:sym typeface="Roboto"/>
              </a:rPr>
              <a:t> </a:t>
            </a:r>
            <a:r>
              <a:rPr b="1" lang="en-GB" sz="2400">
                <a:latin typeface="Roboto"/>
                <a:ea typeface="Roboto"/>
                <a:cs typeface="Roboto"/>
                <a:sym typeface="Roboto"/>
              </a:rPr>
              <a:t>Data Summary</a:t>
            </a:r>
            <a:endParaRPr>
              <a:latin typeface="Roboto"/>
              <a:ea typeface="Roboto"/>
              <a:cs typeface="Roboto"/>
              <a:sym typeface="Roboto"/>
            </a:endParaRPr>
          </a:p>
        </p:txBody>
      </p:sp>
      <p:sp>
        <p:nvSpPr>
          <p:cNvPr id="126" name="Google Shape;126;p29"/>
          <p:cNvSpPr txBox="1"/>
          <p:nvPr>
            <p:ph idx="1" type="body"/>
          </p:nvPr>
        </p:nvSpPr>
        <p:spPr>
          <a:xfrm>
            <a:off x="89200" y="832625"/>
            <a:ext cx="8891400" cy="7221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lt1"/>
              </a:buClr>
              <a:buSzPts val="1500"/>
              <a:buFont typeface="Roboto"/>
              <a:buChar char="➔"/>
            </a:pPr>
            <a:r>
              <a:rPr lang="en-GB" sz="1500">
                <a:solidFill>
                  <a:schemeClr val="lt1"/>
                </a:solidFill>
                <a:latin typeface="Roboto"/>
                <a:ea typeface="Roboto"/>
                <a:cs typeface="Roboto"/>
                <a:sym typeface="Roboto"/>
              </a:rPr>
              <a:t>There are around 9,000 observations with various types of field in our Dataset.</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GB" sz="1500">
                <a:solidFill>
                  <a:schemeClr val="lt1"/>
                </a:solidFill>
                <a:latin typeface="Roboto"/>
                <a:ea typeface="Roboto"/>
                <a:cs typeface="Roboto"/>
                <a:sym typeface="Roboto"/>
              </a:rPr>
              <a:t>List of columns:-</a:t>
            </a:r>
            <a:endParaRPr sz="1500">
              <a:solidFill>
                <a:schemeClr val="lt1"/>
              </a:solidFill>
              <a:latin typeface="Roboto"/>
              <a:ea typeface="Roboto"/>
              <a:cs typeface="Roboto"/>
              <a:sym typeface="Roboto"/>
            </a:endParaRPr>
          </a:p>
          <a:p>
            <a:pPr indent="-228600" lvl="0" marL="457200" rtl="0" algn="l">
              <a:lnSpc>
                <a:spcPct val="115000"/>
              </a:lnSpc>
              <a:spcBef>
                <a:spcPts val="0"/>
              </a:spcBef>
              <a:spcAft>
                <a:spcPts val="0"/>
              </a:spcAft>
              <a:buClr>
                <a:schemeClr val="accent2"/>
              </a:buClr>
              <a:buSzPts val="1800"/>
              <a:buFont typeface="Noto Sans Symbols"/>
              <a:buNone/>
            </a:pPr>
            <a:r>
              <a:t/>
            </a:r>
            <a:endParaRPr>
              <a:solidFill>
                <a:schemeClr val="accent2"/>
              </a:solidFill>
              <a:latin typeface="Roboto"/>
              <a:ea typeface="Roboto"/>
              <a:cs typeface="Roboto"/>
              <a:sym typeface="Roboto"/>
            </a:endParaRPr>
          </a:p>
          <a:p>
            <a:pPr indent="-228600" lvl="0" marL="457200" rtl="0" algn="l">
              <a:lnSpc>
                <a:spcPct val="115000"/>
              </a:lnSpc>
              <a:spcBef>
                <a:spcPts val="0"/>
              </a:spcBef>
              <a:spcAft>
                <a:spcPts val="0"/>
              </a:spcAft>
              <a:buClr>
                <a:schemeClr val="accent2"/>
              </a:buClr>
              <a:buSzPts val="1800"/>
              <a:buFont typeface="Noto Sans Symbols"/>
              <a:buNone/>
            </a:pPr>
            <a:r>
              <a:t/>
            </a:r>
            <a:endParaRPr>
              <a:solidFill>
                <a:schemeClr val="accent2"/>
              </a:solidFill>
              <a:latin typeface="Roboto"/>
              <a:ea typeface="Roboto"/>
              <a:cs typeface="Roboto"/>
              <a:sym typeface="Roboto"/>
            </a:endParaRPr>
          </a:p>
          <a:p>
            <a:pPr indent="0" lvl="0" marL="114300" rtl="0" algn="l">
              <a:lnSpc>
                <a:spcPct val="115000"/>
              </a:lnSpc>
              <a:spcBef>
                <a:spcPts val="0"/>
              </a:spcBef>
              <a:spcAft>
                <a:spcPts val="0"/>
              </a:spcAft>
              <a:buClr>
                <a:schemeClr val="accent2"/>
              </a:buClr>
              <a:buSzPts val="1800"/>
              <a:buNone/>
            </a:pPr>
            <a:r>
              <a:t/>
            </a:r>
            <a:endParaRPr>
              <a:solidFill>
                <a:schemeClr val="accent2"/>
              </a:solidFill>
              <a:latin typeface="Roboto"/>
              <a:ea typeface="Roboto"/>
              <a:cs typeface="Roboto"/>
              <a:sym typeface="Roboto"/>
            </a:endParaRPr>
          </a:p>
          <a:p>
            <a:pPr indent="0" lvl="0" marL="114300" rtl="0" algn="l">
              <a:lnSpc>
                <a:spcPct val="115000"/>
              </a:lnSpc>
              <a:spcBef>
                <a:spcPts val="0"/>
              </a:spcBef>
              <a:spcAft>
                <a:spcPts val="0"/>
              </a:spcAft>
              <a:buSzPts val="1800"/>
              <a:buNone/>
            </a:pPr>
            <a:r>
              <a:t/>
            </a:r>
            <a:endParaRPr>
              <a:solidFill>
                <a:schemeClr val="accent2"/>
              </a:solidFill>
              <a:latin typeface="Roboto"/>
              <a:ea typeface="Roboto"/>
              <a:cs typeface="Roboto"/>
              <a:sym typeface="Roboto"/>
            </a:endParaRPr>
          </a:p>
        </p:txBody>
      </p:sp>
      <p:graphicFrame>
        <p:nvGraphicFramePr>
          <p:cNvPr id="127" name="Google Shape;127;p29"/>
          <p:cNvGraphicFramePr/>
          <p:nvPr/>
        </p:nvGraphicFramePr>
        <p:xfrm>
          <a:off x="889500" y="1636125"/>
          <a:ext cx="3000000" cy="3000000"/>
        </p:xfrm>
        <a:graphic>
          <a:graphicData uri="http://schemas.openxmlformats.org/drawingml/2006/table">
            <a:tbl>
              <a:tblPr>
                <a:noFill/>
                <a:tableStyleId>{1F37588E-2B05-42E2-95D1-EB3CAE9AF853}</a:tableStyleId>
              </a:tblPr>
              <a:tblGrid>
                <a:gridCol w="3619500"/>
                <a:gridCol w="3619500"/>
              </a:tblGrid>
              <a:tr h="3999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rPr>
                        <a:t>Date (dd/mm/yyyy)</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rPr>
                        <a:t>Solar radiation (MJ/m2)</a:t>
                      </a:r>
                      <a:endParaRPr sz="1400" u="none" cap="none" strike="noStrike">
                        <a:solidFill>
                          <a:schemeClr val="lt1"/>
                        </a:solidFill>
                      </a:endParaRPr>
                    </a:p>
                  </a:txBody>
                  <a:tcPr marT="91425" marB="91425" marR="91425" marL="91425"/>
                </a:tc>
              </a:tr>
              <a:tr h="3999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rPr>
                        <a:t>Rented Bike Count</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rPr>
                        <a:t>Rainfall (mm)</a:t>
                      </a:r>
                      <a:endParaRPr sz="1400" u="none" cap="none" strike="noStrike">
                        <a:solidFill>
                          <a:schemeClr val="lt1"/>
                        </a:solidFill>
                      </a:endParaRPr>
                    </a:p>
                  </a:txBody>
                  <a:tcPr marT="91425" marB="91425" marR="91425" marL="91425"/>
                </a:tc>
              </a:tr>
              <a:tr h="3999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rPr>
                        <a:t>Hour</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rPr>
                        <a:t>Snowfall (cm)</a:t>
                      </a:r>
                      <a:endParaRPr sz="1400" u="none" cap="none" strike="noStrike">
                        <a:solidFill>
                          <a:schemeClr val="lt1"/>
                        </a:solidFill>
                      </a:endParaRPr>
                    </a:p>
                  </a:txBody>
                  <a:tcPr marT="91425" marB="91425" marR="91425" marL="91425"/>
                </a:tc>
              </a:tr>
              <a:tr h="3999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rPr>
                        <a:t>Temperature </a:t>
                      </a:r>
                      <a:r>
                        <a:rPr lang="en-GB" sz="1400" u="none" cap="none" strike="noStrike">
                          <a:solidFill>
                            <a:schemeClr val="lt1"/>
                          </a:solidFill>
                          <a:latin typeface="Roboto"/>
                          <a:ea typeface="Roboto"/>
                          <a:cs typeface="Roboto"/>
                          <a:sym typeface="Roboto"/>
                        </a:rPr>
                        <a:t>(°C)</a:t>
                      </a:r>
                      <a:endParaRPr sz="1400" u="none" cap="none" strike="noStrike">
                        <a:solidFill>
                          <a:schemeClr val="lt1"/>
                        </a:solidFill>
                        <a:latin typeface="Roboto"/>
                        <a:ea typeface="Roboto"/>
                        <a:cs typeface="Roboto"/>
                        <a:sym typeface="Roboto"/>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rPr>
                        <a:t>Seasons</a:t>
                      </a:r>
                      <a:endParaRPr sz="1400" u="none" cap="none" strike="noStrike">
                        <a:solidFill>
                          <a:schemeClr val="lt1"/>
                        </a:solidFill>
                      </a:endParaRPr>
                    </a:p>
                  </a:txBody>
                  <a:tcPr marT="91425" marB="91425" marR="91425" marL="91425"/>
                </a:tc>
              </a:tr>
              <a:tr h="3999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rPr>
                        <a:t>Humidity (%)</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rPr>
                        <a:t>Holiday</a:t>
                      </a:r>
                      <a:endParaRPr sz="1400" u="none" cap="none" strike="noStrike">
                        <a:solidFill>
                          <a:schemeClr val="lt1"/>
                        </a:solidFill>
                      </a:endParaRPr>
                    </a:p>
                  </a:txBody>
                  <a:tcPr marT="91425" marB="91425" marR="91425" marL="91425"/>
                </a:tc>
              </a:tr>
              <a:tr h="3999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rPr>
                        <a:t>Windspeed (m/s)</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rPr>
                        <a:t>Functioning Day</a:t>
                      </a:r>
                      <a:endParaRPr sz="1400" u="none" cap="none" strike="noStrike">
                        <a:solidFill>
                          <a:schemeClr val="lt1"/>
                        </a:solidFill>
                      </a:endParaRPr>
                    </a:p>
                  </a:txBody>
                  <a:tcPr marT="91425" marB="91425" marR="91425" marL="91425"/>
                </a:tc>
              </a:tr>
              <a:tr h="3999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rPr>
                        <a:t>Visibility (10m)</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endParaRPr>
                    </a:p>
                  </a:txBody>
                  <a:tcPr marT="91425" marB="91425" marR="91425" marL="91425"/>
                </a:tc>
              </a:tr>
              <a:tr h="399900">
                <a:tc>
                  <a:txBody>
                    <a:bodyPr/>
                    <a:lstStyle/>
                    <a:p>
                      <a:pPr indent="0" lvl="0" marL="0" marR="0" rtl="0" algn="l">
                        <a:lnSpc>
                          <a:spcPct val="100000"/>
                        </a:lnSpc>
                        <a:spcBef>
                          <a:spcPts val="0"/>
                        </a:spcBef>
                        <a:spcAft>
                          <a:spcPts val="0"/>
                        </a:spcAft>
                        <a:buClr>
                          <a:srgbClr val="000000"/>
                        </a:buClr>
                        <a:buSzPts val="1400"/>
                        <a:buFont typeface="Arial"/>
                        <a:buNone/>
                      </a:pPr>
                      <a:r>
                        <a:rPr lang="en-GB" sz="1400" u="none" cap="none" strike="noStrike">
                          <a:solidFill>
                            <a:schemeClr val="lt1"/>
                          </a:solidFill>
                        </a:rPr>
                        <a:t>Dew point temperature </a:t>
                      </a:r>
                      <a:r>
                        <a:rPr lang="en-GB" sz="1400" u="none" cap="none" strike="noStrike">
                          <a:solidFill>
                            <a:schemeClr val="lt1"/>
                          </a:solidFill>
                          <a:latin typeface="Roboto"/>
                          <a:ea typeface="Roboto"/>
                          <a:cs typeface="Roboto"/>
                          <a:sym typeface="Roboto"/>
                        </a:rPr>
                        <a:t>(°C)</a:t>
                      </a:r>
                      <a:endParaRPr sz="1400" u="none" cap="none" strike="noStrike">
                        <a:solidFill>
                          <a:schemeClr val="lt1"/>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lt1"/>
                        </a:solidFill>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0"/>
          <p:cNvSpPr txBox="1"/>
          <p:nvPr>
            <p:ph type="title"/>
          </p:nvPr>
        </p:nvSpPr>
        <p:spPr>
          <a:xfrm>
            <a:off x="185854" y="110583"/>
            <a:ext cx="8646300" cy="72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latin typeface="Roboto"/>
                <a:ea typeface="Roboto"/>
                <a:cs typeface="Roboto"/>
                <a:sym typeface="Roboto"/>
              </a:rPr>
              <a:t> </a:t>
            </a:r>
            <a:r>
              <a:rPr b="1" lang="en-GB" sz="2400">
                <a:latin typeface="Roboto"/>
                <a:ea typeface="Roboto"/>
                <a:cs typeface="Roboto"/>
                <a:sym typeface="Roboto"/>
              </a:rPr>
              <a:t>Null and duplicate values</a:t>
            </a:r>
            <a:endParaRPr>
              <a:latin typeface="Roboto"/>
              <a:ea typeface="Roboto"/>
              <a:cs typeface="Roboto"/>
              <a:sym typeface="Roboto"/>
            </a:endParaRPr>
          </a:p>
        </p:txBody>
      </p:sp>
      <p:sp>
        <p:nvSpPr>
          <p:cNvPr id="133" name="Google Shape;133;p30"/>
          <p:cNvSpPr txBox="1"/>
          <p:nvPr>
            <p:ph idx="1" type="body"/>
          </p:nvPr>
        </p:nvSpPr>
        <p:spPr>
          <a:xfrm>
            <a:off x="104425" y="1000375"/>
            <a:ext cx="3699300" cy="2811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GB" sz="1500">
                <a:solidFill>
                  <a:schemeClr val="lt1"/>
                </a:solidFill>
                <a:latin typeface="Roboto"/>
                <a:ea typeface="Roboto"/>
                <a:cs typeface="Roboto"/>
                <a:sym typeface="Roboto"/>
              </a:rPr>
              <a:t>There are no null/missing values present in our dataset</a:t>
            </a:r>
            <a:r>
              <a:rPr lang="en-GB" sz="1500">
                <a:solidFill>
                  <a:schemeClr val="lt1"/>
                </a:solidFill>
                <a:latin typeface="Roboto"/>
                <a:ea typeface="Roboto"/>
                <a:cs typeface="Roboto"/>
                <a:sym typeface="Roboto"/>
              </a:rPr>
              <a:t>.</a:t>
            </a:r>
            <a:endParaRPr sz="1500">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t/>
            </a:r>
            <a:endParaRPr sz="1500">
              <a:solidFill>
                <a:schemeClr val="lt1"/>
              </a:solidFill>
              <a:latin typeface="Roboto"/>
              <a:ea typeface="Roboto"/>
              <a:cs typeface="Roboto"/>
              <a:sym typeface="Roboto"/>
            </a:endParaRPr>
          </a:p>
          <a:p>
            <a:pPr indent="0" lvl="0" marL="457200" rtl="0" algn="l">
              <a:lnSpc>
                <a:spcPct val="115000"/>
              </a:lnSpc>
              <a:spcBef>
                <a:spcPts val="0"/>
              </a:spcBef>
              <a:spcAft>
                <a:spcPts val="0"/>
              </a:spcAft>
              <a:buNone/>
            </a:pPr>
            <a:r>
              <a:t/>
            </a:r>
            <a:endParaRPr sz="1500">
              <a:solidFill>
                <a:schemeClr val="lt1"/>
              </a:solidFill>
              <a:latin typeface="Roboto"/>
              <a:ea typeface="Roboto"/>
              <a:cs typeface="Roboto"/>
              <a:sym typeface="Roboto"/>
            </a:endParaRPr>
          </a:p>
          <a:p>
            <a:pPr indent="-323850" lvl="0" marL="457200" rtl="0" algn="l">
              <a:lnSpc>
                <a:spcPct val="115000"/>
              </a:lnSpc>
              <a:spcBef>
                <a:spcPts val="0"/>
              </a:spcBef>
              <a:spcAft>
                <a:spcPts val="0"/>
              </a:spcAft>
              <a:buClr>
                <a:schemeClr val="lt1"/>
              </a:buClr>
              <a:buSzPts val="1500"/>
              <a:buFont typeface="Roboto"/>
              <a:buChar char="➔"/>
            </a:pPr>
            <a:r>
              <a:rPr lang="en-GB" sz="1500">
                <a:solidFill>
                  <a:schemeClr val="lt1"/>
                </a:solidFill>
                <a:latin typeface="Roboto"/>
                <a:ea typeface="Roboto"/>
                <a:cs typeface="Roboto"/>
                <a:sym typeface="Roboto"/>
              </a:rPr>
              <a:t>No duplicates are found in the dataset.</a:t>
            </a:r>
            <a:endParaRPr>
              <a:solidFill>
                <a:schemeClr val="accent2"/>
              </a:solidFill>
              <a:latin typeface="Roboto"/>
              <a:ea typeface="Roboto"/>
              <a:cs typeface="Roboto"/>
              <a:sym typeface="Roboto"/>
            </a:endParaRPr>
          </a:p>
        </p:txBody>
      </p:sp>
      <p:pic>
        <p:nvPicPr>
          <p:cNvPr id="134" name="Google Shape;134;p30"/>
          <p:cNvPicPr preferRelativeResize="0"/>
          <p:nvPr/>
        </p:nvPicPr>
        <p:blipFill>
          <a:blip r:embed="rId3">
            <a:alphaModFix/>
          </a:blip>
          <a:stretch>
            <a:fillRect/>
          </a:stretch>
        </p:blipFill>
        <p:spPr>
          <a:xfrm>
            <a:off x="4097150" y="527700"/>
            <a:ext cx="4768511" cy="3283974"/>
          </a:xfrm>
          <a:prstGeom prst="rect">
            <a:avLst/>
          </a:prstGeom>
          <a:noFill/>
          <a:ln>
            <a:noFill/>
          </a:ln>
        </p:spPr>
      </p:pic>
      <p:pic>
        <p:nvPicPr>
          <p:cNvPr id="135" name="Google Shape;135;p30"/>
          <p:cNvPicPr preferRelativeResize="0"/>
          <p:nvPr/>
        </p:nvPicPr>
        <p:blipFill>
          <a:blip r:embed="rId4">
            <a:alphaModFix/>
          </a:blip>
          <a:stretch>
            <a:fillRect/>
          </a:stretch>
        </p:blipFill>
        <p:spPr>
          <a:xfrm>
            <a:off x="4113900" y="3758425"/>
            <a:ext cx="4735001" cy="1171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1"/>
          <p:cNvSpPr txBox="1"/>
          <p:nvPr>
            <p:ph type="ctrTitle"/>
          </p:nvPr>
        </p:nvSpPr>
        <p:spPr>
          <a:xfrm>
            <a:off x="1009651" y="1545450"/>
            <a:ext cx="7124700" cy="2052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b="1" lang="en-GB">
                <a:latin typeface="Roboto"/>
                <a:ea typeface="Roboto"/>
                <a:cs typeface="Roboto"/>
                <a:sym typeface="Roboto"/>
              </a:rPr>
              <a:t>Exploratory Data Analysis</a:t>
            </a:r>
            <a:endParaRPr b="1">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2"/>
          <p:cNvSpPr txBox="1"/>
          <p:nvPr>
            <p:ph type="title"/>
          </p:nvPr>
        </p:nvSpPr>
        <p:spPr>
          <a:xfrm>
            <a:off x="323275" y="60846"/>
            <a:ext cx="8282100" cy="64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300">
                <a:latin typeface="Roboto"/>
                <a:ea typeface="Roboto"/>
                <a:cs typeface="Roboto"/>
                <a:sym typeface="Roboto"/>
              </a:rPr>
              <a:t>Dependent variable (Rented Bike Count) -</a:t>
            </a:r>
            <a:endParaRPr sz="2300">
              <a:solidFill>
                <a:schemeClr val="accent2"/>
              </a:solidFill>
              <a:latin typeface="Roboto"/>
              <a:ea typeface="Roboto"/>
              <a:cs typeface="Roboto"/>
              <a:sym typeface="Roboto"/>
            </a:endParaRPr>
          </a:p>
        </p:txBody>
      </p:sp>
      <p:sp>
        <p:nvSpPr>
          <p:cNvPr id="146" name="Google Shape;146;p32"/>
          <p:cNvSpPr txBox="1"/>
          <p:nvPr>
            <p:ph idx="1" type="body"/>
          </p:nvPr>
        </p:nvSpPr>
        <p:spPr>
          <a:xfrm>
            <a:off x="127788" y="3484175"/>
            <a:ext cx="3889500" cy="1095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400">
              <a:solidFill>
                <a:schemeClr val="lt1"/>
              </a:solidFill>
              <a:latin typeface="Roboto"/>
              <a:ea typeface="Roboto"/>
              <a:cs typeface="Roboto"/>
              <a:sym typeface="Roboto"/>
            </a:endParaRPr>
          </a:p>
          <a:p>
            <a:pPr indent="-317500" lvl="0" marL="457200" rtl="0" algn="l">
              <a:lnSpc>
                <a:spcPct val="115000"/>
              </a:lnSpc>
              <a:spcBef>
                <a:spcPts val="0"/>
              </a:spcBef>
              <a:spcAft>
                <a:spcPts val="0"/>
              </a:spcAft>
              <a:buClr>
                <a:schemeClr val="lt1"/>
              </a:buClr>
              <a:buSzPts val="1400"/>
              <a:buFont typeface="Roboto"/>
              <a:buChar char="➔"/>
            </a:pPr>
            <a:r>
              <a:rPr lang="en-GB" sz="1400">
                <a:solidFill>
                  <a:schemeClr val="lt1"/>
                </a:solidFill>
                <a:latin typeface="Roboto"/>
                <a:ea typeface="Roboto"/>
                <a:cs typeface="Roboto"/>
                <a:sym typeface="Roboto"/>
              </a:rPr>
              <a:t>The graph suggests that rented bike count has positive skewness.</a:t>
            </a:r>
            <a:endParaRPr sz="1400"/>
          </a:p>
        </p:txBody>
      </p:sp>
      <p:pic>
        <p:nvPicPr>
          <p:cNvPr id="147" name="Google Shape;147;p32"/>
          <p:cNvPicPr preferRelativeResize="0"/>
          <p:nvPr/>
        </p:nvPicPr>
        <p:blipFill rotWithShape="1">
          <a:blip r:embed="rId3">
            <a:alphaModFix/>
          </a:blip>
          <a:srcRect b="0" l="0" r="0" t="0"/>
          <a:stretch/>
        </p:blipFill>
        <p:spPr>
          <a:xfrm>
            <a:off x="97950" y="822350"/>
            <a:ext cx="3949125" cy="2439524"/>
          </a:xfrm>
          <a:prstGeom prst="rect">
            <a:avLst/>
          </a:prstGeom>
          <a:noFill/>
          <a:ln>
            <a:noFill/>
          </a:ln>
        </p:spPr>
      </p:pic>
      <p:pic>
        <p:nvPicPr>
          <p:cNvPr id="148" name="Google Shape;148;p32"/>
          <p:cNvPicPr preferRelativeResize="0"/>
          <p:nvPr/>
        </p:nvPicPr>
        <p:blipFill rotWithShape="1">
          <a:blip r:embed="rId4">
            <a:alphaModFix/>
          </a:blip>
          <a:srcRect b="0" l="0" r="0" t="0"/>
          <a:stretch/>
        </p:blipFill>
        <p:spPr>
          <a:xfrm>
            <a:off x="4756675" y="822338"/>
            <a:ext cx="4176424" cy="2492249"/>
          </a:xfrm>
          <a:prstGeom prst="rect">
            <a:avLst/>
          </a:prstGeom>
          <a:noFill/>
          <a:ln>
            <a:noFill/>
          </a:ln>
        </p:spPr>
      </p:pic>
      <p:sp>
        <p:nvSpPr>
          <p:cNvPr id="149" name="Google Shape;149;p32"/>
          <p:cNvSpPr/>
          <p:nvPr/>
        </p:nvSpPr>
        <p:spPr>
          <a:xfrm>
            <a:off x="4155925" y="1681225"/>
            <a:ext cx="497100" cy="264300"/>
          </a:xfrm>
          <a:prstGeom prst="rightArrow">
            <a:avLst>
              <a:gd fmla="val 50000" name="adj1"/>
              <a:gd fmla="val 50000" name="adj2"/>
            </a:avLst>
          </a:prstGeom>
          <a:solidFill>
            <a:srgbClr val="CC412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0" name="Google Shape;150;p32"/>
          <p:cNvSpPr txBox="1"/>
          <p:nvPr>
            <p:ph idx="1" type="body"/>
          </p:nvPr>
        </p:nvSpPr>
        <p:spPr>
          <a:xfrm>
            <a:off x="4673550" y="3735175"/>
            <a:ext cx="4032000" cy="1203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Roboto"/>
              <a:buChar char="➔"/>
            </a:pPr>
            <a:r>
              <a:rPr lang="en-GB" sz="1400">
                <a:solidFill>
                  <a:schemeClr val="lt1"/>
                </a:solidFill>
                <a:latin typeface="Roboto"/>
                <a:ea typeface="Roboto"/>
                <a:cs typeface="Roboto"/>
                <a:sym typeface="Roboto"/>
              </a:rPr>
              <a:t>It is removed using square-root transformation</a:t>
            </a:r>
            <a:endParaRPr sz="14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3"/>
          <p:cNvSpPr txBox="1"/>
          <p:nvPr>
            <p:ph type="title"/>
          </p:nvPr>
        </p:nvSpPr>
        <p:spPr>
          <a:xfrm>
            <a:off x="311700" y="1"/>
            <a:ext cx="7720800" cy="574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100">
                <a:latin typeface="Roboto"/>
                <a:ea typeface="Roboto"/>
                <a:cs typeface="Roboto"/>
                <a:sym typeface="Roboto"/>
              </a:rPr>
              <a:t>Relationship between dependent and independent variables</a:t>
            </a:r>
            <a:endParaRPr sz="2100">
              <a:latin typeface="Roboto"/>
              <a:ea typeface="Roboto"/>
              <a:cs typeface="Roboto"/>
              <a:sym typeface="Roboto"/>
            </a:endParaRPr>
          </a:p>
        </p:txBody>
      </p:sp>
      <p:sp>
        <p:nvSpPr>
          <p:cNvPr id="156" name="Google Shape;156;p33"/>
          <p:cNvSpPr txBox="1"/>
          <p:nvPr>
            <p:ph idx="1" type="body"/>
          </p:nvPr>
        </p:nvSpPr>
        <p:spPr>
          <a:xfrm>
            <a:off x="0" y="574625"/>
            <a:ext cx="9144000" cy="45690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SzPts val="1800"/>
              <a:buNone/>
            </a:pPr>
            <a:r>
              <a:t/>
            </a:r>
            <a:endParaRPr sz="1500">
              <a:solidFill>
                <a:schemeClr val="accent2"/>
              </a:solidFill>
              <a:latin typeface="Roboto"/>
              <a:ea typeface="Roboto"/>
              <a:cs typeface="Roboto"/>
              <a:sym typeface="Roboto"/>
            </a:endParaRPr>
          </a:p>
          <a:p>
            <a:pPr indent="0" lvl="0" marL="114300" rtl="0" algn="l">
              <a:lnSpc>
                <a:spcPct val="115000"/>
              </a:lnSpc>
              <a:spcBef>
                <a:spcPts val="0"/>
              </a:spcBef>
              <a:spcAft>
                <a:spcPts val="0"/>
              </a:spcAft>
              <a:buClr>
                <a:srgbClr val="002060"/>
              </a:buClr>
              <a:buSzPts val="1800"/>
              <a:buNone/>
            </a:pPr>
            <a:r>
              <a:t/>
            </a:r>
            <a:endParaRPr sz="1500">
              <a:solidFill>
                <a:schemeClr val="accent2"/>
              </a:solidFill>
              <a:latin typeface="Roboto"/>
              <a:ea typeface="Roboto"/>
              <a:cs typeface="Roboto"/>
              <a:sym typeface="Roboto"/>
            </a:endParaRPr>
          </a:p>
        </p:txBody>
      </p:sp>
      <p:pic>
        <p:nvPicPr>
          <p:cNvPr id="157" name="Google Shape;157;p33"/>
          <p:cNvPicPr preferRelativeResize="0"/>
          <p:nvPr/>
        </p:nvPicPr>
        <p:blipFill rotWithShape="1">
          <a:blip r:embed="rId3">
            <a:alphaModFix/>
          </a:blip>
          <a:srcRect b="0" l="0" r="0" t="0"/>
          <a:stretch/>
        </p:blipFill>
        <p:spPr>
          <a:xfrm>
            <a:off x="-30450" y="531693"/>
            <a:ext cx="9144002" cy="2146082"/>
          </a:xfrm>
          <a:prstGeom prst="rect">
            <a:avLst/>
          </a:prstGeom>
          <a:noFill/>
          <a:ln>
            <a:noFill/>
          </a:ln>
        </p:spPr>
      </p:pic>
      <p:pic>
        <p:nvPicPr>
          <p:cNvPr id="158" name="Google Shape;158;p33"/>
          <p:cNvPicPr preferRelativeResize="0"/>
          <p:nvPr/>
        </p:nvPicPr>
        <p:blipFill rotWithShape="1">
          <a:blip r:embed="rId4">
            <a:alphaModFix/>
          </a:blip>
          <a:srcRect b="0" l="0" r="0" t="0"/>
          <a:stretch/>
        </p:blipFill>
        <p:spPr>
          <a:xfrm>
            <a:off x="-68475" y="2677775"/>
            <a:ext cx="9143999" cy="2465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